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18288000" cy="10287000"/>
  <p:notesSz cx="6858000" cy="9144000"/>
  <p:embeddedFontLst>
    <p:embeddedFont>
      <p:font typeface="Noto Sans Bold Italics" charset="1" panose="020B0802040504090204"/>
      <p:regular r:id="rId62"/>
    </p:embeddedFont>
    <p:embeddedFont>
      <p:font typeface="Noto Sans Italics" charset="1" panose="020B0502040504090204"/>
      <p:regular r:id="rId63"/>
    </p:embeddedFont>
    <p:embeddedFont>
      <p:font typeface="Noto Sans Bold" charset="1" panose="020B0802040504020204"/>
      <p:regular r:id="rId64"/>
    </p:embeddedFont>
    <p:embeddedFont>
      <p:font typeface="Noto Sans" charset="1" panose="020B0502040504020204"/>
      <p:regular r:id="rId65"/>
    </p:embeddedFont>
    <p:embeddedFont>
      <p:font typeface="Poppins Medium Bold" charset="1" panose="02000000000000000000"/>
      <p:regular r:id="rId66"/>
    </p:embeddedFont>
    <p:embeddedFont>
      <p:font typeface="Baloo" charset="1" panose="03080902040302020200"/>
      <p:regular r:id="rId67"/>
    </p:embeddedFont>
    <p:embeddedFont>
      <p:font typeface="Muli Bold" charset="1" panose="00000800000000000000"/>
      <p:regular r:id="rId68"/>
    </p:embeddedFont>
    <p:embeddedFont>
      <p:font typeface="Muli" charset="1" panose="00000500000000000000"/>
      <p:regular r:id="rId69"/>
    </p:embeddedFont>
    <p:embeddedFont>
      <p:font typeface="Muli Bold Italics" charset="1" panose="00000800000000000000"/>
      <p:regular r:id="rId70"/>
    </p:embeddedFont>
    <p:embeddedFont>
      <p:font typeface="Muli Italics" charset="1" panose="0000050000000000000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9.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5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5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5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15201" y="5324899"/>
            <a:ext cx="3408513" cy="4962101"/>
            <a:chOff x="0" y="0"/>
            <a:chExt cx="528068" cy="768759"/>
          </a:xfrm>
        </p:grpSpPr>
        <p:sp>
          <p:nvSpPr>
            <p:cNvPr name="Freeform 3" id="3"/>
            <p:cNvSpPr/>
            <p:nvPr/>
          </p:nvSpPr>
          <p:spPr>
            <a:xfrm flipH="false" flipV="false" rot="0">
              <a:off x="0" y="0"/>
              <a:ext cx="528068" cy="768759"/>
            </a:xfrm>
            <a:custGeom>
              <a:avLst/>
              <a:gdLst/>
              <a:ahLst/>
              <a:cxnLst/>
              <a:rect r="r" b="b" t="t" l="l"/>
              <a:pathLst>
                <a:path h="768759" w="528068">
                  <a:moveTo>
                    <a:pt x="52241" y="0"/>
                  </a:moveTo>
                  <a:lnTo>
                    <a:pt x="475827" y="0"/>
                  </a:lnTo>
                  <a:cubicBezTo>
                    <a:pt x="504679" y="0"/>
                    <a:pt x="528068" y="23389"/>
                    <a:pt x="528068" y="52241"/>
                  </a:cubicBezTo>
                  <a:lnTo>
                    <a:pt x="528068" y="716518"/>
                  </a:lnTo>
                  <a:cubicBezTo>
                    <a:pt x="528068" y="745370"/>
                    <a:pt x="504679" y="768759"/>
                    <a:pt x="475827" y="768759"/>
                  </a:cubicBezTo>
                  <a:lnTo>
                    <a:pt x="52241" y="768759"/>
                  </a:lnTo>
                  <a:cubicBezTo>
                    <a:pt x="23389" y="768759"/>
                    <a:pt x="0" y="745370"/>
                    <a:pt x="0" y="716518"/>
                  </a:cubicBezTo>
                  <a:lnTo>
                    <a:pt x="0" y="52241"/>
                  </a:lnTo>
                  <a:cubicBezTo>
                    <a:pt x="0" y="23389"/>
                    <a:pt x="23389" y="0"/>
                    <a:pt x="52241" y="0"/>
                  </a:cubicBezTo>
                  <a:close/>
                </a:path>
              </a:pathLst>
            </a:custGeom>
            <a:blipFill>
              <a:blip r:embed="rId2"/>
              <a:stretch>
                <a:fillRect l="-47053" t="0" r="-47053" b="0"/>
              </a:stretch>
            </a:blipFill>
            <a:ln w="38100" cap="rnd">
              <a:solidFill>
                <a:srgbClr val="000000"/>
              </a:solidFill>
              <a:prstDash val="solid"/>
              <a:round/>
            </a:ln>
          </p:spPr>
        </p:sp>
      </p:grpSp>
      <p:grpSp>
        <p:nvGrpSpPr>
          <p:cNvPr name="Group 4" id="4"/>
          <p:cNvGrpSpPr/>
          <p:nvPr/>
        </p:nvGrpSpPr>
        <p:grpSpPr>
          <a:xfrm rot="0">
            <a:off x="14879487" y="4585668"/>
            <a:ext cx="3408513" cy="5701332"/>
            <a:chOff x="0" y="0"/>
            <a:chExt cx="528068" cy="883286"/>
          </a:xfrm>
        </p:grpSpPr>
        <p:sp>
          <p:nvSpPr>
            <p:cNvPr name="Freeform 5" id="5"/>
            <p:cNvSpPr/>
            <p:nvPr/>
          </p:nvSpPr>
          <p:spPr>
            <a:xfrm flipH="false" flipV="false" rot="0">
              <a:off x="0" y="0"/>
              <a:ext cx="528068" cy="883286"/>
            </a:xfrm>
            <a:custGeom>
              <a:avLst/>
              <a:gdLst/>
              <a:ahLst/>
              <a:cxnLst/>
              <a:rect r="r" b="b" t="t" l="l"/>
              <a:pathLst>
                <a:path h="883286" w="528068">
                  <a:moveTo>
                    <a:pt x="52241" y="0"/>
                  </a:moveTo>
                  <a:lnTo>
                    <a:pt x="475827" y="0"/>
                  </a:lnTo>
                  <a:cubicBezTo>
                    <a:pt x="504679" y="0"/>
                    <a:pt x="528068" y="23389"/>
                    <a:pt x="528068" y="52241"/>
                  </a:cubicBezTo>
                  <a:lnTo>
                    <a:pt x="528068" y="831045"/>
                  </a:lnTo>
                  <a:cubicBezTo>
                    <a:pt x="528068" y="859896"/>
                    <a:pt x="504679" y="883286"/>
                    <a:pt x="475827" y="883286"/>
                  </a:cubicBezTo>
                  <a:lnTo>
                    <a:pt x="52241" y="883286"/>
                  </a:lnTo>
                  <a:cubicBezTo>
                    <a:pt x="23389" y="883286"/>
                    <a:pt x="0" y="859896"/>
                    <a:pt x="0" y="831045"/>
                  </a:cubicBezTo>
                  <a:lnTo>
                    <a:pt x="0" y="52241"/>
                  </a:lnTo>
                  <a:cubicBezTo>
                    <a:pt x="0" y="23389"/>
                    <a:pt x="23389" y="0"/>
                    <a:pt x="52241" y="0"/>
                  </a:cubicBezTo>
                  <a:close/>
                </a:path>
              </a:pathLst>
            </a:custGeom>
            <a:blipFill>
              <a:blip r:embed="rId3"/>
              <a:stretch>
                <a:fillRect l="-5477" t="0" r="-5477" b="0"/>
              </a:stretch>
            </a:blipFill>
            <a:ln w="38100" cap="rnd">
              <a:solidFill>
                <a:srgbClr val="000000"/>
              </a:solidFill>
              <a:prstDash val="solid"/>
              <a:round/>
            </a:ln>
          </p:spPr>
        </p:sp>
      </p:grpSp>
      <p:sp>
        <p:nvSpPr>
          <p:cNvPr name="TextBox 6" id="6"/>
          <p:cNvSpPr txBox="true"/>
          <p:nvPr/>
        </p:nvSpPr>
        <p:spPr>
          <a:xfrm rot="0">
            <a:off x="1041359" y="3790338"/>
            <a:ext cx="8348198" cy="5053965"/>
          </a:xfrm>
          <a:prstGeom prst="rect">
            <a:avLst/>
          </a:prstGeom>
        </p:spPr>
        <p:txBody>
          <a:bodyPr anchor="t" rtlCol="false" tIns="0" lIns="0" bIns="0" rIns="0">
            <a:spAutoFit/>
          </a:bodyPr>
          <a:lstStyle/>
          <a:p>
            <a:pPr algn="l">
              <a:lnSpc>
                <a:spcPts val="5039"/>
              </a:lnSpc>
            </a:pPr>
            <a:r>
              <a:rPr lang="en-US" sz="2799" i="true" b="true">
                <a:solidFill>
                  <a:srgbClr val="D86E47"/>
                </a:solidFill>
                <a:latin typeface="Noto Sans Bold Italics"/>
                <a:ea typeface="Noto Sans Bold Italics"/>
                <a:cs typeface="Noto Sans Bold Italics"/>
                <a:sym typeface="Noto Sans Bold Italics"/>
              </a:rPr>
              <a:t>NHÓM 3 </a:t>
            </a:r>
          </a:p>
          <a:p>
            <a:pPr algn="l">
              <a:lnSpc>
                <a:spcPts val="5039"/>
              </a:lnSpc>
            </a:pPr>
            <a:r>
              <a:rPr lang="en-US" sz="2799" i="true">
                <a:solidFill>
                  <a:srgbClr val="000000"/>
                </a:solidFill>
                <a:latin typeface="Noto Sans Italics"/>
                <a:ea typeface="Noto Sans Italics"/>
                <a:cs typeface="Noto Sans Italics"/>
                <a:sym typeface="Noto Sans Italics"/>
              </a:rPr>
              <a:t>Ngô Thùy Yến Nhi - 21521230</a:t>
            </a:r>
          </a:p>
          <a:p>
            <a:pPr algn="l">
              <a:lnSpc>
                <a:spcPts val="5039"/>
              </a:lnSpc>
            </a:pPr>
            <a:r>
              <a:rPr lang="en-US" sz="2799" i="true">
                <a:solidFill>
                  <a:srgbClr val="292929"/>
                </a:solidFill>
                <a:latin typeface="Noto Sans Italics"/>
                <a:ea typeface="Noto Sans Italics"/>
                <a:cs typeface="Noto Sans Italics"/>
                <a:sym typeface="Noto Sans Italics"/>
              </a:rPr>
              <a:t>Ngô Kỳ Anh - 21521825</a:t>
            </a:r>
          </a:p>
          <a:p>
            <a:pPr algn="l">
              <a:lnSpc>
                <a:spcPts val="5039"/>
              </a:lnSpc>
            </a:pPr>
            <a:r>
              <a:rPr lang="en-US" sz="2799" i="true">
                <a:solidFill>
                  <a:srgbClr val="292929"/>
                </a:solidFill>
                <a:latin typeface="Noto Sans Italics"/>
                <a:ea typeface="Noto Sans Italics"/>
                <a:cs typeface="Noto Sans Italics"/>
                <a:sym typeface="Noto Sans Italics"/>
              </a:rPr>
              <a:t>Mai Quốc Bảo - 21521850</a:t>
            </a:r>
          </a:p>
          <a:p>
            <a:pPr algn="l">
              <a:lnSpc>
                <a:spcPts val="5039"/>
              </a:lnSpc>
            </a:pPr>
            <a:r>
              <a:rPr lang="en-US" sz="2799" i="true">
                <a:solidFill>
                  <a:srgbClr val="292929"/>
                </a:solidFill>
                <a:latin typeface="Noto Sans Italics"/>
                <a:ea typeface="Noto Sans Italics"/>
                <a:cs typeface="Noto Sans Italics"/>
                <a:sym typeface="Noto Sans Italics"/>
              </a:rPr>
              <a:t>Võ Thị Bích Ly - 21522317</a:t>
            </a:r>
          </a:p>
          <a:p>
            <a:pPr algn="l">
              <a:lnSpc>
                <a:spcPts val="5039"/>
              </a:lnSpc>
            </a:pPr>
            <a:r>
              <a:rPr lang="en-US" sz="2799" i="true">
                <a:solidFill>
                  <a:srgbClr val="292929"/>
                </a:solidFill>
                <a:latin typeface="Noto Sans Italics"/>
                <a:ea typeface="Noto Sans Italics"/>
                <a:cs typeface="Noto Sans Italics"/>
                <a:sym typeface="Noto Sans Italics"/>
              </a:rPr>
              <a:t>Trần Kim Thanh - 21522605</a:t>
            </a:r>
          </a:p>
          <a:p>
            <a:pPr algn="l">
              <a:lnSpc>
                <a:spcPts val="5039"/>
              </a:lnSpc>
            </a:pPr>
            <a:r>
              <a:rPr lang="en-US" sz="2799" i="true">
                <a:solidFill>
                  <a:srgbClr val="292929"/>
                </a:solidFill>
                <a:latin typeface="Noto Sans Italics"/>
                <a:ea typeface="Noto Sans Italics"/>
                <a:cs typeface="Noto Sans Italics"/>
                <a:sym typeface="Noto Sans Italics"/>
              </a:rPr>
              <a:t>Hoàng Xuân Lộc - 22520788</a:t>
            </a:r>
          </a:p>
          <a:p>
            <a:pPr algn="l">
              <a:lnSpc>
                <a:spcPts val="5039"/>
              </a:lnSpc>
            </a:pPr>
            <a:r>
              <a:rPr lang="en-US" sz="2799" i="true">
                <a:solidFill>
                  <a:srgbClr val="292929"/>
                </a:solidFill>
                <a:latin typeface="Noto Sans Italics"/>
                <a:ea typeface="Noto Sans Italics"/>
                <a:cs typeface="Noto Sans Italics"/>
                <a:sym typeface="Noto Sans Italics"/>
              </a:rPr>
              <a:t>Nguyễn Ngọc Gia Khiêm - 21520287</a:t>
            </a:r>
          </a:p>
        </p:txBody>
      </p:sp>
      <p:grpSp>
        <p:nvGrpSpPr>
          <p:cNvPr name="Group 7" id="7"/>
          <p:cNvGrpSpPr/>
          <p:nvPr/>
        </p:nvGrpSpPr>
        <p:grpSpPr>
          <a:xfrm rot="0">
            <a:off x="7550916" y="6008088"/>
            <a:ext cx="3408513" cy="4278912"/>
            <a:chOff x="0" y="0"/>
            <a:chExt cx="528068" cy="662915"/>
          </a:xfrm>
        </p:grpSpPr>
        <p:sp>
          <p:nvSpPr>
            <p:cNvPr name="Freeform 8" id="8"/>
            <p:cNvSpPr/>
            <p:nvPr/>
          </p:nvSpPr>
          <p:spPr>
            <a:xfrm flipH="false" flipV="false" rot="0">
              <a:off x="0" y="0"/>
              <a:ext cx="528068" cy="662915"/>
            </a:xfrm>
            <a:custGeom>
              <a:avLst/>
              <a:gdLst/>
              <a:ahLst/>
              <a:cxnLst/>
              <a:rect r="r" b="b" t="t" l="l"/>
              <a:pathLst>
                <a:path h="662915" w="528068">
                  <a:moveTo>
                    <a:pt x="52241" y="0"/>
                  </a:moveTo>
                  <a:lnTo>
                    <a:pt x="475827" y="0"/>
                  </a:lnTo>
                  <a:cubicBezTo>
                    <a:pt x="504679" y="0"/>
                    <a:pt x="528068" y="23389"/>
                    <a:pt x="528068" y="52241"/>
                  </a:cubicBezTo>
                  <a:lnTo>
                    <a:pt x="528068" y="610674"/>
                  </a:lnTo>
                  <a:cubicBezTo>
                    <a:pt x="528068" y="639526"/>
                    <a:pt x="504679" y="662915"/>
                    <a:pt x="475827" y="662915"/>
                  </a:cubicBezTo>
                  <a:lnTo>
                    <a:pt x="52241" y="662915"/>
                  </a:lnTo>
                  <a:cubicBezTo>
                    <a:pt x="23389" y="662915"/>
                    <a:pt x="0" y="639526"/>
                    <a:pt x="0" y="610674"/>
                  </a:cubicBezTo>
                  <a:lnTo>
                    <a:pt x="0" y="52241"/>
                  </a:lnTo>
                  <a:cubicBezTo>
                    <a:pt x="0" y="23389"/>
                    <a:pt x="23389" y="0"/>
                    <a:pt x="52241" y="0"/>
                  </a:cubicBezTo>
                  <a:close/>
                </a:path>
              </a:pathLst>
            </a:custGeom>
            <a:blipFill>
              <a:blip r:embed="rId4"/>
              <a:stretch>
                <a:fillRect l="-199335" t="-58954" r="-30494" b="-15467"/>
              </a:stretch>
            </a:blipFill>
            <a:ln w="38100" cap="rnd">
              <a:solidFill>
                <a:srgbClr val="000000"/>
              </a:solidFill>
              <a:prstDash val="solid"/>
              <a:round/>
            </a:ln>
          </p:spPr>
        </p:sp>
      </p:grpSp>
      <p:sp>
        <p:nvSpPr>
          <p:cNvPr name="TextBox 9" id="9"/>
          <p:cNvSpPr txBox="true"/>
          <p:nvPr/>
        </p:nvSpPr>
        <p:spPr>
          <a:xfrm rot="0">
            <a:off x="1041359" y="1528457"/>
            <a:ext cx="16217941" cy="1895474"/>
          </a:xfrm>
          <a:prstGeom prst="rect">
            <a:avLst/>
          </a:prstGeom>
        </p:spPr>
        <p:txBody>
          <a:bodyPr anchor="t" rtlCol="false" tIns="0" lIns="0" bIns="0" rIns="0">
            <a:spAutoFit/>
          </a:bodyPr>
          <a:lstStyle/>
          <a:p>
            <a:pPr algn="just">
              <a:lnSpc>
                <a:spcPts val="7500"/>
              </a:lnSpc>
            </a:pPr>
            <a:r>
              <a:rPr lang="en-US" sz="6000" b="true">
                <a:solidFill>
                  <a:srgbClr val="292929"/>
                </a:solidFill>
                <a:latin typeface="Noto Sans Bold"/>
                <a:ea typeface="Noto Sans Bold"/>
                <a:cs typeface="Noto Sans Bold"/>
                <a:sym typeface="Noto Sans Bold"/>
              </a:rPr>
              <a:t>DỰ ĐOÁN KẾT QUẢ HỌC TẬP HỌC KÌ TIẾP THEO CỦA SINH VIÊN UIT</a:t>
            </a:r>
          </a:p>
        </p:txBody>
      </p:sp>
      <p:sp>
        <p:nvSpPr>
          <p:cNvPr name="TextBox 10" id="10"/>
          <p:cNvSpPr txBox="true"/>
          <p:nvPr/>
        </p:nvSpPr>
        <p:spPr>
          <a:xfrm rot="0">
            <a:off x="10174885" y="3603047"/>
            <a:ext cx="7084415" cy="349249"/>
          </a:xfrm>
          <a:prstGeom prst="rect">
            <a:avLst/>
          </a:prstGeom>
        </p:spPr>
        <p:txBody>
          <a:bodyPr anchor="t" rtlCol="false" tIns="0" lIns="0" bIns="0" rIns="0">
            <a:spAutoFit/>
          </a:bodyPr>
          <a:lstStyle/>
          <a:p>
            <a:pPr algn="r">
              <a:lnSpc>
                <a:spcPts val="2800"/>
              </a:lnSpc>
            </a:pPr>
            <a:r>
              <a:rPr lang="en-US" sz="2000" i="true">
                <a:solidFill>
                  <a:srgbClr val="292929"/>
                </a:solidFill>
                <a:latin typeface="Noto Sans Italics"/>
                <a:ea typeface="Noto Sans Italics"/>
                <a:cs typeface="Noto Sans Italics"/>
                <a:sym typeface="Noto Sans Italics"/>
              </a:rPr>
              <a:t>Giảng viên: Nguyễn Thị  Anh Thơ - IS353.P12</a:t>
            </a:r>
          </a:p>
        </p:txBody>
      </p:sp>
      <p:sp>
        <p:nvSpPr>
          <p:cNvPr name="TextBox 11" id="11"/>
          <p:cNvSpPr txBox="true"/>
          <p:nvPr/>
        </p:nvSpPr>
        <p:spPr>
          <a:xfrm rot="0">
            <a:off x="1028700" y="650908"/>
            <a:ext cx="3920989" cy="679451"/>
          </a:xfrm>
          <a:prstGeom prst="rect">
            <a:avLst/>
          </a:prstGeom>
        </p:spPr>
        <p:txBody>
          <a:bodyPr anchor="t" rtlCol="false" tIns="0" lIns="0" bIns="0" rIns="0">
            <a:spAutoFit/>
          </a:bodyPr>
          <a:lstStyle/>
          <a:p>
            <a:pPr algn="l">
              <a:lnSpc>
                <a:spcPts val="5599"/>
              </a:lnSpc>
            </a:pPr>
            <a:r>
              <a:rPr lang="en-US" sz="3999" b="true">
                <a:solidFill>
                  <a:srgbClr val="D86E47"/>
                </a:solidFill>
                <a:latin typeface="Noto Sans Bold"/>
                <a:ea typeface="Noto Sans Bold"/>
                <a:cs typeface="Noto Sans Bold"/>
                <a:sym typeface="Noto Sans Bold"/>
              </a:rPr>
              <a:t>Báo cáo đồ án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18500" y="4388398"/>
            <a:ext cx="14738194" cy="1510204"/>
            <a:chOff x="0" y="0"/>
            <a:chExt cx="19650925" cy="2013605"/>
          </a:xfrm>
        </p:grpSpPr>
        <p:sp>
          <p:nvSpPr>
            <p:cNvPr name="TextBox 3" id="3"/>
            <p:cNvSpPr txBox="true"/>
            <p:nvPr/>
          </p:nvSpPr>
          <p:spPr>
            <a:xfrm rot="0">
              <a:off x="0" y="104775"/>
              <a:ext cx="19650925" cy="1114426"/>
            </a:xfrm>
            <a:prstGeom prst="rect">
              <a:avLst/>
            </a:prstGeom>
          </p:spPr>
          <p:txBody>
            <a:bodyPr anchor="t" rtlCol="false" tIns="0" lIns="0" bIns="0" rIns="0">
              <a:spAutoFit/>
            </a:bodyPr>
            <a:lstStyle/>
            <a:p>
              <a:pPr algn="ctr">
                <a:lnSpc>
                  <a:spcPts val="6000"/>
                </a:lnSpc>
              </a:pPr>
              <a:r>
                <a:rPr lang="en-US" sz="6000">
                  <a:solidFill>
                    <a:srgbClr val="D86E47"/>
                  </a:solidFill>
                  <a:latin typeface="Baloo"/>
                  <a:ea typeface="Baloo"/>
                  <a:cs typeface="Baloo"/>
                  <a:sym typeface="Baloo"/>
                </a:rPr>
                <a:t>2. MÔ HÌNH GIẢI BÀI TOÁN</a:t>
              </a:r>
            </a:p>
          </p:txBody>
        </p:sp>
        <p:sp>
          <p:nvSpPr>
            <p:cNvPr name="TextBox 4" id="4"/>
            <p:cNvSpPr txBox="true"/>
            <p:nvPr/>
          </p:nvSpPr>
          <p:spPr>
            <a:xfrm rot="0">
              <a:off x="0" y="1390926"/>
              <a:ext cx="19650925" cy="622679"/>
            </a:xfrm>
            <a:prstGeom prst="rect">
              <a:avLst/>
            </a:prstGeom>
          </p:spPr>
          <p:txBody>
            <a:bodyPr anchor="t" rtlCol="false" tIns="0" lIns="0" bIns="0" rIns="0">
              <a:spAutoFit/>
            </a:bodyPr>
            <a:lstStyle/>
            <a:p>
              <a:pPr algn="ctr" marL="0" indent="0" lvl="0">
                <a:lnSpc>
                  <a:spcPts val="3919"/>
                </a:lnSpc>
                <a:spcBef>
                  <a:spcPct val="0"/>
                </a:spcBef>
              </a:pPr>
            </a:p>
          </p:txBody>
        </p:sp>
        <p:sp>
          <p:nvSpPr>
            <p:cNvPr name="Freeform 5" id="5"/>
            <p:cNvSpPr/>
            <p:nvPr/>
          </p:nvSpPr>
          <p:spPr>
            <a:xfrm flipH="false" flipV="false" rot="0">
              <a:off x="4948663" y="1493999"/>
              <a:ext cx="9753600" cy="292608"/>
            </a:xfrm>
            <a:custGeom>
              <a:avLst/>
              <a:gdLst/>
              <a:ahLst/>
              <a:cxnLst/>
              <a:rect r="r" b="b" t="t" l="l"/>
              <a:pathLst>
                <a:path h="292608" w="9753600">
                  <a:moveTo>
                    <a:pt x="0" y="0"/>
                  </a:moveTo>
                  <a:lnTo>
                    <a:pt x="9753600" y="0"/>
                  </a:lnTo>
                  <a:lnTo>
                    <a:pt x="9753600" y="292608"/>
                  </a:lnTo>
                  <a:lnTo>
                    <a:pt x="0" y="292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6" id="6"/>
          <p:cNvSpPr txBox="true"/>
          <p:nvPr/>
        </p:nvSpPr>
        <p:spPr>
          <a:xfrm rot="0">
            <a:off x="4792167" y="5197851"/>
            <a:ext cx="14738194" cy="481297"/>
          </a:xfrm>
          <a:prstGeom prst="rect">
            <a:avLst/>
          </a:prstGeom>
        </p:spPr>
        <p:txBody>
          <a:bodyPr anchor="t" rtlCol="false" tIns="0" lIns="0" bIns="0" rIns="0">
            <a:spAutoFit/>
          </a:bodyPr>
          <a:lstStyle/>
          <a:p>
            <a:pPr algn="ctr" marL="0" indent="0" lvl="0">
              <a:lnSpc>
                <a:spcPts val="3919"/>
              </a:lnSpc>
              <a:spcBef>
                <a:spcPct val="0"/>
              </a:spcBef>
            </a:pPr>
          </a:p>
        </p:txBody>
      </p:sp>
      <p:grpSp>
        <p:nvGrpSpPr>
          <p:cNvPr name="Group 7" id="7"/>
          <p:cNvGrpSpPr/>
          <p:nvPr/>
        </p:nvGrpSpPr>
        <p:grpSpPr>
          <a:xfrm rot="0">
            <a:off x="1383653" y="1613509"/>
            <a:ext cx="4410747" cy="7059981"/>
            <a:chOff x="0" y="0"/>
            <a:chExt cx="683340" cy="1093776"/>
          </a:xfrm>
        </p:grpSpPr>
        <p:sp>
          <p:nvSpPr>
            <p:cNvPr name="Freeform 8" id="8"/>
            <p:cNvSpPr/>
            <p:nvPr/>
          </p:nvSpPr>
          <p:spPr>
            <a:xfrm flipH="false" flipV="false" rot="0">
              <a:off x="0" y="0"/>
              <a:ext cx="683340" cy="1093776"/>
            </a:xfrm>
            <a:custGeom>
              <a:avLst/>
              <a:gdLst/>
              <a:ahLst/>
              <a:cxnLst/>
              <a:rect r="r" b="b" t="t" l="l"/>
              <a:pathLst>
                <a:path h="1093776" w="683340">
                  <a:moveTo>
                    <a:pt x="40371" y="0"/>
                  </a:moveTo>
                  <a:lnTo>
                    <a:pt x="642970" y="0"/>
                  </a:lnTo>
                  <a:cubicBezTo>
                    <a:pt x="665266" y="0"/>
                    <a:pt x="683340" y="18074"/>
                    <a:pt x="683340" y="40371"/>
                  </a:cubicBezTo>
                  <a:lnTo>
                    <a:pt x="683340" y="1053405"/>
                  </a:lnTo>
                  <a:cubicBezTo>
                    <a:pt x="683340" y="1075701"/>
                    <a:pt x="665266" y="1093776"/>
                    <a:pt x="642970" y="1093776"/>
                  </a:cubicBezTo>
                  <a:lnTo>
                    <a:pt x="40371" y="1093776"/>
                  </a:lnTo>
                  <a:cubicBezTo>
                    <a:pt x="29664" y="1093776"/>
                    <a:pt x="19395" y="1089523"/>
                    <a:pt x="11824" y="1081952"/>
                  </a:cubicBezTo>
                  <a:cubicBezTo>
                    <a:pt x="4253" y="1074381"/>
                    <a:pt x="0" y="1064112"/>
                    <a:pt x="0" y="1053405"/>
                  </a:cubicBezTo>
                  <a:lnTo>
                    <a:pt x="0" y="40371"/>
                  </a:lnTo>
                  <a:cubicBezTo>
                    <a:pt x="0" y="18074"/>
                    <a:pt x="18074" y="0"/>
                    <a:pt x="40371" y="0"/>
                  </a:cubicBezTo>
                  <a:close/>
                </a:path>
              </a:pathLst>
            </a:custGeom>
            <a:blipFill>
              <a:blip r:embed="rId4"/>
              <a:stretch>
                <a:fillRect l="-56708" t="0" r="-56708" b="0"/>
              </a:stretch>
            </a:blipFill>
            <a:ln w="38100" cap="rnd">
              <a:solidFill>
                <a:srgbClr val="000000"/>
              </a:solidFill>
              <a:prstDash val="solid"/>
              <a:round/>
            </a:ln>
          </p:spPr>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3" id="3"/>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85624" y="3763482"/>
            <a:ext cx="13316752" cy="4384312"/>
            <a:chOff x="0" y="0"/>
            <a:chExt cx="3507293" cy="1154716"/>
          </a:xfrm>
        </p:grpSpPr>
        <p:sp>
          <p:nvSpPr>
            <p:cNvPr name="Freeform 5" id="5"/>
            <p:cNvSpPr/>
            <p:nvPr/>
          </p:nvSpPr>
          <p:spPr>
            <a:xfrm flipH="false" flipV="false" rot="0">
              <a:off x="0" y="0"/>
              <a:ext cx="3507293" cy="1154716"/>
            </a:xfrm>
            <a:custGeom>
              <a:avLst/>
              <a:gdLst/>
              <a:ahLst/>
              <a:cxnLst/>
              <a:rect r="r" b="b" t="t" l="l"/>
              <a:pathLst>
                <a:path h="1154716" w="3507293">
                  <a:moveTo>
                    <a:pt x="29650" y="0"/>
                  </a:moveTo>
                  <a:lnTo>
                    <a:pt x="3477643" y="0"/>
                  </a:lnTo>
                  <a:cubicBezTo>
                    <a:pt x="3494018" y="0"/>
                    <a:pt x="3507293" y="13275"/>
                    <a:pt x="3507293" y="29650"/>
                  </a:cubicBezTo>
                  <a:lnTo>
                    <a:pt x="3507293" y="1125066"/>
                  </a:lnTo>
                  <a:cubicBezTo>
                    <a:pt x="3507293" y="1132930"/>
                    <a:pt x="3504169" y="1140471"/>
                    <a:pt x="3498608" y="1146032"/>
                  </a:cubicBezTo>
                  <a:cubicBezTo>
                    <a:pt x="3493048" y="1151592"/>
                    <a:pt x="3485506" y="1154716"/>
                    <a:pt x="3477643" y="1154716"/>
                  </a:cubicBezTo>
                  <a:lnTo>
                    <a:pt x="29650" y="1154716"/>
                  </a:lnTo>
                  <a:cubicBezTo>
                    <a:pt x="13275" y="1154716"/>
                    <a:pt x="0" y="1141441"/>
                    <a:pt x="0" y="1125066"/>
                  </a:cubicBezTo>
                  <a:lnTo>
                    <a:pt x="0" y="29650"/>
                  </a:lnTo>
                  <a:cubicBezTo>
                    <a:pt x="0" y="21786"/>
                    <a:pt x="3124" y="14245"/>
                    <a:pt x="8684" y="8684"/>
                  </a:cubicBezTo>
                  <a:cubicBezTo>
                    <a:pt x="14245" y="3124"/>
                    <a:pt x="21786" y="0"/>
                    <a:pt x="29650" y="0"/>
                  </a:cubicBezTo>
                  <a:close/>
                </a:path>
              </a:pathLst>
            </a:custGeom>
            <a:solidFill>
              <a:srgbClr val="FFFFFF"/>
            </a:solidFill>
            <a:ln w="47625" cap="rnd">
              <a:solidFill>
                <a:srgbClr val="734C29"/>
              </a:solidFill>
              <a:prstDash val="solid"/>
              <a:round/>
            </a:ln>
          </p:spPr>
        </p:sp>
        <p:sp>
          <p:nvSpPr>
            <p:cNvPr name="TextBox 6" id="6"/>
            <p:cNvSpPr txBox="true"/>
            <p:nvPr/>
          </p:nvSpPr>
          <p:spPr>
            <a:xfrm>
              <a:off x="0" y="-57150"/>
              <a:ext cx="3507293" cy="1211866"/>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3262187" y="4035670"/>
            <a:ext cx="11763626" cy="3847466"/>
          </a:xfrm>
          <a:prstGeom prst="rect">
            <a:avLst/>
          </a:prstGeom>
        </p:spPr>
        <p:txBody>
          <a:bodyPr anchor="t" rtlCol="false" tIns="0" lIns="0" bIns="0" rIns="0">
            <a:spAutoFit/>
          </a:bodyPr>
          <a:lstStyle/>
          <a:p>
            <a:pPr algn="just">
              <a:lnSpc>
                <a:spcPts val="5119"/>
              </a:lnSpc>
            </a:pPr>
            <a:r>
              <a:rPr lang="en-US" sz="3199" i="true">
                <a:solidFill>
                  <a:srgbClr val="000002"/>
                </a:solidFill>
                <a:latin typeface="Muli Italics"/>
                <a:ea typeface="Muli Italics"/>
                <a:cs typeface="Muli Italics"/>
                <a:sym typeface="Muli Italics"/>
              </a:rPr>
              <a:t>Đối với mỗi tệp dữ liệu định dạng Excel trong , thực hiện lần lượt các bước sau để làm sạch và cải thiện chất lượng dữ liệu: </a:t>
            </a:r>
          </a:p>
          <a:p>
            <a:pPr algn="just" marL="690877" indent="-345439" lvl="1">
              <a:lnSpc>
                <a:spcPts val="5119"/>
              </a:lnSpc>
              <a:buFont typeface="Arial"/>
              <a:buChar char="•"/>
            </a:pPr>
            <a:r>
              <a:rPr lang="en-US" sz="3199" i="true">
                <a:solidFill>
                  <a:srgbClr val="000002"/>
                </a:solidFill>
                <a:latin typeface="Muli Italics"/>
                <a:ea typeface="Muli Italics"/>
                <a:cs typeface="Muli Italics"/>
                <a:sym typeface="Muli Italics"/>
              </a:rPr>
              <a:t>Xóa các khoảng trắng ở tên cột (header). </a:t>
            </a:r>
          </a:p>
          <a:p>
            <a:pPr algn="just" marL="690877" indent="-345439" lvl="1">
              <a:lnSpc>
                <a:spcPts val="5119"/>
              </a:lnSpc>
              <a:buFont typeface="Arial"/>
              <a:buChar char="•"/>
            </a:pPr>
            <a:r>
              <a:rPr lang="en-US" sz="3199" i="true">
                <a:solidFill>
                  <a:srgbClr val="000002"/>
                </a:solidFill>
                <a:latin typeface="Muli Italics"/>
                <a:ea typeface="Muli Italics"/>
                <a:cs typeface="Muli Italics"/>
                <a:sym typeface="Muli Italics"/>
              </a:rPr>
              <a:t>Loại bỏ các dữ liệu trùng lặp bằng phương pháp drop_duplicates - Xóa các cột không cần thiết </a:t>
            </a:r>
          </a:p>
          <a:p>
            <a:pPr algn="just" marL="690877" indent="-345439" lvl="1">
              <a:lnSpc>
                <a:spcPts val="5119"/>
              </a:lnSpc>
              <a:buFont typeface="Arial"/>
              <a:buChar char="•"/>
            </a:pPr>
            <a:r>
              <a:rPr lang="en-US" sz="3199" i="true">
                <a:solidFill>
                  <a:srgbClr val="000002"/>
                </a:solidFill>
                <a:latin typeface="Muli Italics"/>
                <a:ea typeface="Muli Italics"/>
                <a:cs typeface="Muli Italics"/>
                <a:sym typeface="Muli Italics"/>
              </a:rPr>
              <a:t>Loại bỏ các kí tự đặc biệt và giá trị rỗng </a:t>
            </a:r>
          </a:p>
        </p:txBody>
      </p:sp>
      <p:sp>
        <p:nvSpPr>
          <p:cNvPr name="TextBox 8" id="8"/>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grpSp>
        <p:nvGrpSpPr>
          <p:cNvPr name="Group 9" id="9"/>
          <p:cNvGrpSpPr/>
          <p:nvPr/>
        </p:nvGrpSpPr>
        <p:grpSpPr>
          <a:xfrm rot="0">
            <a:off x="952873" y="2238587"/>
            <a:ext cx="4698303" cy="818779"/>
            <a:chOff x="0" y="0"/>
            <a:chExt cx="1237413" cy="215645"/>
          </a:xfrm>
        </p:grpSpPr>
        <p:sp>
          <p:nvSpPr>
            <p:cNvPr name="Freeform 10" id="10"/>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11" id="11"/>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TextBox 12" id="12"/>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Tiền xử lý tổng quát</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314540"/>
            <a:ext cx="15769120" cy="2051660"/>
            <a:chOff x="0" y="0"/>
            <a:chExt cx="4153184" cy="540355"/>
          </a:xfrm>
        </p:grpSpPr>
        <p:sp>
          <p:nvSpPr>
            <p:cNvPr name="Freeform 3" id="3"/>
            <p:cNvSpPr/>
            <p:nvPr/>
          </p:nvSpPr>
          <p:spPr>
            <a:xfrm flipH="false" flipV="false" rot="0">
              <a:off x="0" y="0"/>
              <a:ext cx="4153184" cy="540355"/>
            </a:xfrm>
            <a:custGeom>
              <a:avLst/>
              <a:gdLst/>
              <a:ahLst/>
              <a:cxnLst/>
              <a:rect r="r" b="b" t="t" l="l"/>
              <a:pathLst>
                <a:path h="540355" w="4153184">
                  <a:moveTo>
                    <a:pt x="25039" y="0"/>
                  </a:moveTo>
                  <a:lnTo>
                    <a:pt x="4128145" y="0"/>
                  </a:lnTo>
                  <a:cubicBezTo>
                    <a:pt x="4141974" y="0"/>
                    <a:pt x="4153184" y="11210"/>
                    <a:pt x="4153184" y="25039"/>
                  </a:cubicBezTo>
                  <a:lnTo>
                    <a:pt x="4153184" y="515316"/>
                  </a:lnTo>
                  <a:cubicBezTo>
                    <a:pt x="4153184" y="529145"/>
                    <a:pt x="4141974" y="540355"/>
                    <a:pt x="4128145" y="540355"/>
                  </a:cubicBezTo>
                  <a:lnTo>
                    <a:pt x="25039" y="540355"/>
                  </a:lnTo>
                  <a:cubicBezTo>
                    <a:pt x="11210" y="540355"/>
                    <a:pt x="0" y="529145"/>
                    <a:pt x="0" y="515316"/>
                  </a:cubicBezTo>
                  <a:lnTo>
                    <a:pt x="0" y="25039"/>
                  </a:lnTo>
                  <a:cubicBezTo>
                    <a:pt x="0" y="11210"/>
                    <a:pt x="11210" y="0"/>
                    <a:pt x="25039" y="0"/>
                  </a:cubicBezTo>
                  <a:close/>
                </a:path>
              </a:pathLst>
            </a:custGeom>
            <a:solidFill>
              <a:srgbClr val="FFFFFF"/>
            </a:solidFill>
            <a:ln w="47625" cap="rnd">
              <a:solidFill>
                <a:srgbClr val="734C29"/>
              </a:solidFill>
              <a:prstDash val="solid"/>
              <a:round/>
            </a:ln>
          </p:spPr>
        </p:sp>
        <p:sp>
          <p:nvSpPr>
            <p:cNvPr name="TextBox 4" id="4"/>
            <p:cNvSpPr txBox="true"/>
            <p:nvPr/>
          </p:nvSpPr>
          <p:spPr>
            <a:xfrm>
              <a:off x="0" y="-57150"/>
              <a:ext cx="4153184" cy="597505"/>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952873" y="2238587"/>
            <a:ext cx="4698303" cy="818779"/>
            <a:chOff x="0" y="0"/>
            <a:chExt cx="1237413" cy="215645"/>
          </a:xfrm>
        </p:grpSpPr>
        <p:sp>
          <p:nvSpPr>
            <p:cNvPr name="Freeform 6" id="6"/>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7" id="7"/>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8" id="8"/>
          <p:cNvSpPr/>
          <p:nvPr/>
        </p:nvSpPr>
        <p:spPr>
          <a:xfrm flipH="false" flipV="false" rot="0">
            <a:off x="2158624" y="5623376"/>
            <a:ext cx="13509273" cy="4322967"/>
          </a:xfrm>
          <a:custGeom>
            <a:avLst/>
            <a:gdLst/>
            <a:ahLst/>
            <a:cxnLst/>
            <a:rect r="r" b="b" t="t" l="l"/>
            <a:pathLst>
              <a:path h="4322967" w="13509273">
                <a:moveTo>
                  <a:pt x="0" y="0"/>
                </a:moveTo>
                <a:lnTo>
                  <a:pt x="13509273" y="0"/>
                </a:lnTo>
                <a:lnTo>
                  <a:pt x="13509273" y="4322967"/>
                </a:lnTo>
                <a:lnTo>
                  <a:pt x="0" y="4322967"/>
                </a:lnTo>
                <a:lnTo>
                  <a:pt x="0" y="0"/>
                </a:lnTo>
                <a:close/>
              </a:path>
            </a:pathLst>
          </a:custGeom>
          <a:blipFill>
            <a:blip r:embed="rId2"/>
            <a:stretch>
              <a:fillRect l="0" t="0" r="0" b="0"/>
            </a:stretch>
          </a:blipFill>
        </p:spPr>
      </p:sp>
      <p:sp>
        <p:nvSpPr>
          <p:cNvPr name="TextBox 9" id="9"/>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sinhvien.xlsx</a:t>
            </a:r>
          </a:p>
        </p:txBody>
      </p:sp>
      <p:sp>
        <p:nvSpPr>
          <p:cNvPr name="TextBox 10" id="10"/>
          <p:cNvSpPr txBox="true"/>
          <p:nvPr/>
        </p:nvSpPr>
        <p:spPr>
          <a:xfrm rot="0">
            <a:off x="1379524" y="3504565"/>
            <a:ext cx="15707349" cy="1638935"/>
          </a:xfrm>
          <a:prstGeom prst="rect">
            <a:avLst/>
          </a:prstGeom>
        </p:spPr>
        <p:txBody>
          <a:bodyPr anchor="t" rtlCol="false" tIns="0" lIns="0" bIns="0" rIns="0">
            <a:spAutoFit/>
          </a:bodyPr>
          <a:lstStyle/>
          <a:p>
            <a:pPr algn="just">
              <a:lnSpc>
                <a:spcPts val="4480"/>
              </a:lnSpc>
            </a:pPr>
            <a:r>
              <a:rPr lang="en-US" sz="2800" i="true">
                <a:solidFill>
                  <a:srgbClr val="000002"/>
                </a:solidFill>
                <a:latin typeface="Muli Italics"/>
                <a:ea typeface="Muli Italics"/>
                <a:cs typeface="Muli Italics"/>
                <a:sym typeface="Muli Italics"/>
              </a:rPr>
              <a:t>Các bước tiền xử lý bảng sinh viên</a:t>
            </a:r>
          </a:p>
          <a:p>
            <a:pPr algn="just" marL="604521" indent="-302261" lvl="1">
              <a:lnSpc>
                <a:spcPts val="4480"/>
              </a:lnSpc>
              <a:buFont typeface="Arial"/>
              <a:buChar char="•"/>
            </a:pPr>
            <a:r>
              <a:rPr lang="en-US" sz="2800" i="true">
                <a:solidFill>
                  <a:srgbClr val="000002"/>
                </a:solidFill>
                <a:latin typeface="Muli Italics"/>
                <a:ea typeface="Muli Italics"/>
                <a:cs typeface="Muli Italics"/>
                <a:sym typeface="Muli Italics"/>
              </a:rPr>
              <a:t>Load dữ liệu: Tải dữ liệu Excel vào một DataFrame</a:t>
            </a:r>
          </a:p>
          <a:p>
            <a:pPr algn="just" marL="604521" indent="-302261" lvl="1">
              <a:lnSpc>
                <a:spcPts val="4480"/>
              </a:lnSpc>
              <a:buFont typeface="Arial"/>
              <a:buChar char="•"/>
            </a:pPr>
            <a:r>
              <a:rPr lang="en-US" sz="2800" i="true">
                <a:solidFill>
                  <a:srgbClr val="000002"/>
                </a:solidFill>
                <a:latin typeface="Muli Italics"/>
                <a:ea typeface="Muli Italics"/>
                <a:cs typeface="Muli Italics"/>
                <a:sym typeface="Muli Italics"/>
              </a:rPr>
              <a:t>Xóa các cột không cần thiết ['id', 'namsinh', 'noisinh', 'diachi_tinhtp', 'tinhtrang'] </a:t>
            </a:r>
          </a:p>
        </p:txBody>
      </p:sp>
      <p:sp>
        <p:nvSpPr>
          <p:cNvPr name="TextBox 11" id="11"/>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12" id="12"/>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873" y="2238587"/>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6500207" y="4484282"/>
            <a:ext cx="11293054" cy="3662612"/>
          </a:xfrm>
          <a:custGeom>
            <a:avLst/>
            <a:gdLst/>
            <a:ahLst/>
            <a:cxnLst/>
            <a:rect r="r" b="b" t="t" l="l"/>
            <a:pathLst>
              <a:path h="3662612" w="11293054">
                <a:moveTo>
                  <a:pt x="0" y="0"/>
                </a:moveTo>
                <a:lnTo>
                  <a:pt x="11293054" y="0"/>
                </a:lnTo>
                <a:lnTo>
                  <a:pt x="11293054" y="3662612"/>
                </a:lnTo>
                <a:lnTo>
                  <a:pt x="0" y="3662612"/>
                </a:lnTo>
                <a:lnTo>
                  <a:pt x="0" y="0"/>
                </a:lnTo>
                <a:close/>
              </a:path>
            </a:pathLst>
          </a:custGeom>
          <a:blipFill>
            <a:blip r:embed="rId2"/>
            <a:stretch>
              <a:fillRect l="0" t="0" r="0" b="0"/>
            </a:stretch>
          </a:blipFill>
        </p:spPr>
      </p:sp>
      <p:sp>
        <p:nvSpPr>
          <p:cNvPr name="TextBox 6" id="6"/>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sinhvien.xlsx</a:t>
            </a:r>
          </a:p>
        </p:txBody>
      </p:sp>
      <p:sp>
        <p:nvSpPr>
          <p:cNvPr name="TextBox 7" id="7"/>
          <p:cNvSpPr txBox="true"/>
          <p:nvPr/>
        </p:nvSpPr>
        <p:spPr>
          <a:xfrm rot="0">
            <a:off x="358233" y="3490753"/>
            <a:ext cx="5731063" cy="6144261"/>
          </a:xfrm>
          <a:prstGeom prst="rect">
            <a:avLst/>
          </a:prstGeom>
        </p:spPr>
        <p:txBody>
          <a:bodyPr anchor="t" rtlCol="false" tIns="0" lIns="0" bIns="0" rIns="0">
            <a:spAutoFit/>
          </a:bodyPr>
          <a:lstStyle/>
          <a:p>
            <a:pPr algn="just">
              <a:lnSpc>
                <a:spcPts val="4479"/>
              </a:lnSpc>
            </a:pPr>
            <a:r>
              <a:rPr lang="en-US" sz="2799">
                <a:solidFill>
                  <a:srgbClr val="000002"/>
                </a:solidFill>
                <a:latin typeface="Muli"/>
                <a:ea typeface="Muli"/>
                <a:cs typeface="Muli"/>
                <a:sym typeface="Muli"/>
              </a:rPr>
              <a:t>Xây dựng hàm làm sạch tên và chuẩn hóa về định dạng chung</a:t>
            </a:r>
          </a:p>
          <a:p>
            <a:pPr algn="just" marL="604518" indent="-302259" lvl="1">
              <a:lnSpc>
                <a:spcPts val="4479"/>
              </a:lnSpc>
              <a:buFont typeface="Arial"/>
              <a:buChar char="•"/>
            </a:pPr>
            <a:r>
              <a:rPr lang="en-US" sz="2799">
                <a:solidFill>
                  <a:srgbClr val="000002"/>
                </a:solidFill>
                <a:latin typeface="Muli"/>
                <a:ea typeface="Muli"/>
                <a:cs typeface="Muli"/>
                <a:sym typeface="Muli"/>
              </a:rPr>
              <a:t>Kiểm tra giá trị rỗng: Nếu name là NaN hoặc chuỗi rỗng, hàm trả về "". </a:t>
            </a:r>
          </a:p>
          <a:p>
            <a:pPr algn="just" marL="604518" indent="-302259" lvl="1">
              <a:lnSpc>
                <a:spcPts val="4479"/>
              </a:lnSpc>
              <a:buFont typeface="Arial"/>
              <a:buChar char="•"/>
            </a:pPr>
            <a:r>
              <a:rPr lang="en-US" sz="2799">
                <a:solidFill>
                  <a:srgbClr val="000002"/>
                </a:solidFill>
                <a:latin typeface="Muli"/>
                <a:ea typeface="Muli"/>
                <a:cs typeface="Muli"/>
                <a:sym typeface="Muli"/>
              </a:rPr>
              <a:t>Loại bỏ khoảng trắng ở đầu và cuối chuỗi. </a:t>
            </a:r>
          </a:p>
          <a:p>
            <a:pPr algn="just" marL="604518" indent="-302259" lvl="1">
              <a:lnSpc>
                <a:spcPts val="4479"/>
              </a:lnSpc>
              <a:buFont typeface="Arial"/>
              <a:buChar char="•"/>
            </a:pPr>
            <a:r>
              <a:rPr lang="en-US" sz="2799">
                <a:solidFill>
                  <a:srgbClr val="000002"/>
                </a:solidFill>
                <a:latin typeface="Muli"/>
                <a:ea typeface="Muli"/>
                <a:cs typeface="Muli"/>
                <a:sym typeface="Muli"/>
              </a:rPr>
              <a:t>Loại bỏ dấu và chuẩn hóa chữ cái đầu.</a:t>
            </a:r>
          </a:p>
          <a:p>
            <a:pPr algn="just" marL="604518" indent="-302259" lvl="1">
              <a:lnSpc>
                <a:spcPts val="4479"/>
              </a:lnSpc>
              <a:buFont typeface="Arial"/>
              <a:buChar char="•"/>
            </a:pPr>
            <a:r>
              <a:rPr lang="en-US" sz="2799">
                <a:solidFill>
                  <a:srgbClr val="000002"/>
                </a:solidFill>
                <a:latin typeface="Muli"/>
                <a:ea typeface="Muli"/>
                <a:cs typeface="Muli"/>
                <a:sym typeface="Muli"/>
              </a:rPr>
              <a:t>Loại bỏ dấu ngoặc đơn và ngoặc kép.</a:t>
            </a:r>
          </a:p>
        </p:txBody>
      </p:sp>
      <p:sp>
        <p:nvSpPr>
          <p:cNvPr name="TextBox 8" id="8"/>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9" id="9"/>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873" y="2238587"/>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3439223" y="6116161"/>
            <a:ext cx="11409554" cy="3442728"/>
          </a:xfrm>
          <a:custGeom>
            <a:avLst/>
            <a:gdLst/>
            <a:ahLst/>
            <a:cxnLst/>
            <a:rect r="r" b="b" t="t" l="l"/>
            <a:pathLst>
              <a:path h="3442728" w="11409554">
                <a:moveTo>
                  <a:pt x="0" y="0"/>
                </a:moveTo>
                <a:lnTo>
                  <a:pt x="11409554" y="0"/>
                </a:lnTo>
                <a:lnTo>
                  <a:pt x="11409554" y="3442728"/>
                </a:lnTo>
                <a:lnTo>
                  <a:pt x="0" y="3442728"/>
                </a:lnTo>
                <a:lnTo>
                  <a:pt x="0" y="0"/>
                </a:lnTo>
                <a:close/>
              </a:path>
            </a:pathLst>
          </a:custGeom>
          <a:blipFill>
            <a:blip r:embed="rId2"/>
            <a:stretch>
              <a:fillRect l="0" t="0" r="0" b="0"/>
            </a:stretch>
          </a:blipFill>
        </p:spPr>
      </p:sp>
      <p:sp>
        <p:nvSpPr>
          <p:cNvPr name="TextBox 6" id="6"/>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sinhvien.xlsx</a:t>
            </a:r>
          </a:p>
        </p:txBody>
      </p:sp>
      <p:sp>
        <p:nvSpPr>
          <p:cNvPr name="TextBox 7" id="7"/>
          <p:cNvSpPr txBox="true"/>
          <p:nvPr/>
        </p:nvSpPr>
        <p:spPr>
          <a:xfrm rot="0">
            <a:off x="3099035" y="3276440"/>
            <a:ext cx="12108981" cy="2582545"/>
          </a:xfrm>
          <a:prstGeom prst="rect">
            <a:avLst/>
          </a:prstGeom>
        </p:spPr>
        <p:txBody>
          <a:bodyPr anchor="t" rtlCol="false" tIns="0" lIns="0" bIns="0" rIns="0">
            <a:spAutoFit/>
          </a:bodyPr>
          <a:lstStyle/>
          <a:p>
            <a:pPr algn="just" marL="561339" indent="-280669" lvl="1">
              <a:lnSpc>
                <a:spcPts val="4159"/>
              </a:lnSpc>
              <a:buFont typeface="Arial"/>
              <a:buChar char="•"/>
            </a:pPr>
            <a:r>
              <a:rPr lang="en-US" b="true" sz="2599">
                <a:solidFill>
                  <a:srgbClr val="D86E47"/>
                </a:solidFill>
                <a:latin typeface="Muli Bold"/>
                <a:ea typeface="Muli Bold"/>
                <a:cs typeface="Muli Bold"/>
                <a:sym typeface="Muli Bold"/>
              </a:rPr>
              <a:t>Làm sạch tên</a:t>
            </a:r>
            <a:r>
              <a:rPr lang="en-US" sz="2599">
                <a:solidFill>
                  <a:srgbClr val="000002"/>
                </a:solidFill>
                <a:latin typeface="Muli"/>
                <a:ea typeface="Muli"/>
                <a:cs typeface="Muli"/>
                <a:sym typeface="Muli"/>
              </a:rPr>
              <a:t>: Sử dụng cleaning(name) để chuẩn hóa tên.</a:t>
            </a:r>
          </a:p>
          <a:p>
            <a:pPr algn="just" marL="561339" indent="-280669" lvl="1">
              <a:lnSpc>
                <a:spcPts val="4159"/>
              </a:lnSpc>
              <a:buFont typeface="Arial"/>
              <a:buChar char="•"/>
            </a:pPr>
            <a:r>
              <a:rPr lang="en-US" b="true" sz="2599">
                <a:solidFill>
                  <a:srgbClr val="D86E47"/>
                </a:solidFill>
                <a:latin typeface="Muli Bold"/>
                <a:ea typeface="Muli Bold"/>
                <a:cs typeface="Muli Bold"/>
                <a:sym typeface="Muli Bold"/>
              </a:rPr>
              <a:t>Kiểm tra tên rỗng</a:t>
            </a:r>
            <a:r>
              <a:rPr lang="en-US" sz="2599">
                <a:solidFill>
                  <a:srgbClr val="000002"/>
                </a:solidFill>
                <a:latin typeface="Muli"/>
                <a:ea typeface="Muli"/>
                <a:cs typeface="Muli"/>
                <a:sym typeface="Muli"/>
              </a:rPr>
              <a:t>: Nếu kết quả là chuỗi rỗng, trả về None.</a:t>
            </a:r>
          </a:p>
          <a:p>
            <a:pPr algn="just" marL="561339" indent="-280669" lvl="1">
              <a:lnSpc>
                <a:spcPts val="4159"/>
              </a:lnSpc>
              <a:buFont typeface="Arial"/>
              <a:buChar char="•"/>
            </a:pPr>
            <a:r>
              <a:rPr lang="en-US" b="true" sz="2599">
                <a:solidFill>
                  <a:srgbClr val="D86E47"/>
                </a:solidFill>
                <a:latin typeface="Muli Bold"/>
                <a:ea typeface="Muli Bold"/>
                <a:cs typeface="Muli Bold"/>
                <a:sym typeface="Muli Bold"/>
              </a:rPr>
              <a:t>Tìm tên gần khớp</a:t>
            </a:r>
            <a:r>
              <a:rPr lang="en-US" sz="2599">
                <a:solidFill>
                  <a:srgbClr val="000002"/>
                </a:solidFill>
                <a:latin typeface="Muli"/>
                <a:ea typeface="Muli"/>
                <a:cs typeface="Muli"/>
                <a:sym typeface="Muli"/>
              </a:rPr>
              <a:t>: Dùng process.extractOne(cleaned_name, mapp_flat) để tì</a:t>
            </a:r>
            <a:r>
              <a:rPr lang="en-US" sz="2599">
                <a:solidFill>
                  <a:srgbClr val="000002"/>
                </a:solidFill>
                <a:latin typeface="Muli"/>
                <a:ea typeface="Muli"/>
                <a:cs typeface="Muli"/>
                <a:sym typeface="Muli"/>
              </a:rPr>
              <a:t>m tên</a:t>
            </a:r>
            <a:r>
              <a:rPr lang="en-US" sz="2599">
                <a:solidFill>
                  <a:srgbClr val="000002"/>
                </a:solidFill>
                <a:latin typeface="Muli"/>
                <a:ea typeface="Muli"/>
                <a:cs typeface="Muli"/>
                <a:sym typeface="Muli"/>
              </a:rPr>
              <a:t> có độ tương đồng cao nhất, trả về match và score.</a:t>
            </a:r>
          </a:p>
          <a:p>
            <a:pPr algn="just" marL="561339" indent="-280669" lvl="1">
              <a:lnSpc>
                <a:spcPts val="4159"/>
              </a:lnSpc>
              <a:buFont typeface="Arial"/>
              <a:buChar char="•"/>
            </a:pPr>
            <a:r>
              <a:rPr lang="en-US" b="true" sz="2599">
                <a:solidFill>
                  <a:srgbClr val="D86E47"/>
                </a:solidFill>
                <a:latin typeface="Muli Bold"/>
                <a:ea typeface="Muli Bold"/>
                <a:cs typeface="Muli Bold"/>
                <a:sym typeface="Muli Bold"/>
              </a:rPr>
              <a:t>Lọc</a:t>
            </a:r>
            <a:r>
              <a:rPr lang="en-US" b="true" sz="2599">
                <a:solidFill>
                  <a:srgbClr val="D86E47"/>
                </a:solidFill>
                <a:latin typeface="Muli Bold"/>
                <a:ea typeface="Muli Bold"/>
                <a:cs typeface="Muli Bold"/>
                <a:sym typeface="Muli Bold"/>
              </a:rPr>
              <a:t> theo điểm khớp</a:t>
            </a:r>
            <a:r>
              <a:rPr lang="en-US" sz="2599">
                <a:solidFill>
                  <a:srgbClr val="000002"/>
                </a:solidFill>
                <a:latin typeface="Muli"/>
                <a:ea typeface="Muli"/>
                <a:cs typeface="Muli"/>
                <a:sym typeface="Muli"/>
              </a:rPr>
              <a:t>: Nếu score &gt;= 50, trả về match; ngược lại, trả về None</a:t>
            </a:r>
          </a:p>
        </p:txBody>
      </p:sp>
      <p:sp>
        <p:nvSpPr>
          <p:cNvPr name="TextBox 8" id="8"/>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9" id="9"/>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873" y="2238587"/>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6" id="6"/>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8500" y="3485990"/>
            <a:ext cx="10099776" cy="4796419"/>
          </a:xfrm>
          <a:custGeom>
            <a:avLst/>
            <a:gdLst/>
            <a:ahLst/>
            <a:cxnLst/>
            <a:rect r="r" b="b" t="t" l="l"/>
            <a:pathLst>
              <a:path h="4796419" w="10099776">
                <a:moveTo>
                  <a:pt x="0" y="0"/>
                </a:moveTo>
                <a:lnTo>
                  <a:pt x="10099776" y="0"/>
                </a:lnTo>
                <a:lnTo>
                  <a:pt x="10099776" y="4796419"/>
                </a:lnTo>
                <a:lnTo>
                  <a:pt x="0" y="4796419"/>
                </a:lnTo>
                <a:lnTo>
                  <a:pt x="0" y="0"/>
                </a:lnTo>
                <a:close/>
              </a:path>
            </a:pathLst>
          </a:custGeom>
          <a:blipFill>
            <a:blip r:embed="rId4"/>
            <a:stretch>
              <a:fillRect l="0" t="0" r="0" b="0"/>
            </a:stretch>
          </a:blipFill>
        </p:spPr>
      </p:sp>
      <p:sp>
        <p:nvSpPr>
          <p:cNvPr name="TextBox 8" id="8"/>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sinhvien.xlsx</a:t>
            </a:r>
          </a:p>
        </p:txBody>
      </p:sp>
      <p:sp>
        <p:nvSpPr>
          <p:cNvPr name="TextBox 9" id="9"/>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Freeform 10" id="10"/>
          <p:cNvSpPr/>
          <p:nvPr/>
        </p:nvSpPr>
        <p:spPr>
          <a:xfrm flipH="false" flipV="false" rot="0">
            <a:off x="10376614" y="2941454"/>
            <a:ext cx="7911386" cy="5340955"/>
          </a:xfrm>
          <a:custGeom>
            <a:avLst/>
            <a:gdLst/>
            <a:ahLst/>
            <a:cxnLst/>
            <a:rect r="r" b="b" t="t" l="l"/>
            <a:pathLst>
              <a:path h="5340955" w="7911386">
                <a:moveTo>
                  <a:pt x="0" y="0"/>
                </a:moveTo>
                <a:lnTo>
                  <a:pt x="7911386" y="0"/>
                </a:lnTo>
                <a:lnTo>
                  <a:pt x="7911386" y="5340955"/>
                </a:lnTo>
                <a:lnTo>
                  <a:pt x="0" y="5340955"/>
                </a:lnTo>
                <a:lnTo>
                  <a:pt x="0" y="0"/>
                </a:lnTo>
                <a:close/>
              </a:path>
            </a:pathLst>
          </a:custGeom>
          <a:blipFill>
            <a:blip r:embed="rId5"/>
            <a:stretch>
              <a:fillRect l="0" t="0" r="0" b="0"/>
            </a:stretch>
          </a:blipFill>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873" y="2238587"/>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2333883" y="5196046"/>
            <a:ext cx="13620234" cy="4738233"/>
          </a:xfrm>
          <a:custGeom>
            <a:avLst/>
            <a:gdLst/>
            <a:ahLst/>
            <a:cxnLst/>
            <a:rect r="r" b="b" t="t" l="l"/>
            <a:pathLst>
              <a:path h="4738233" w="13620234">
                <a:moveTo>
                  <a:pt x="0" y="0"/>
                </a:moveTo>
                <a:lnTo>
                  <a:pt x="13620234" y="0"/>
                </a:lnTo>
                <a:lnTo>
                  <a:pt x="13620234" y="4738233"/>
                </a:lnTo>
                <a:lnTo>
                  <a:pt x="0" y="4738233"/>
                </a:lnTo>
                <a:lnTo>
                  <a:pt x="0" y="0"/>
                </a:lnTo>
                <a:close/>
              </a:path>
            </a:pathLst>
          </a:custGeom>
          <a:blipFill>
            <a:blip r:embed="rId2"/>
            <a:stretch>
              <a:fillRect l="0" t="0" r="0" b="0"/>
            </a:stretch>
          </a:blipFill>
        </p:spPr>
      </p:sp>
      <p:sp>
        <p:nvSpPr>
          <p:cNvPr name="TextBox 6" id="6"/>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xeploaiav.xlsx</a:t>
            </a:r>
          </a:p>
        </p:txBody>
      </p:sp>
      <p:sp>
        <p:nvSpPr>
          <p:cNvPr name="TextBox 7" id="7"/>
          <p:cNvSpPr txBox="true"/>
          <p:nvPr/>
        </p:nvSpPr>
        <p:spPr>
          <a:xfrm rot="0">
            <a:off x="1028700" y="3264375"/>
            <a:ext cx="15526360" cy="1648461"/>
          </a:xfrm>
          <a:prstGeom prst="rect">
            <a:avLst/>
          </a:prstGeom>
        </p:spPr>
        <p:txBody>
          <a:bodyPr anchor="t" rtlCol="false" tIns="0" lIns="0" bIns="0" rIns="0">
            <a:spAutoFit/>
          </a:bodyPr>
          <a:lstStyle/>
          <a:p>
            <a:pPr algn="just">
              <a:lnSpc>
                <a:spcPts val="4479"/>
              </a:lnSpc>
            </a:pPr>
            <a:r>
              <a:rPr lang="en-US" sz="2799">
                <a:solidFill>
                  <a:srgbClr val="000002"/>
                </a:solidFill>
                <a:latin typeface="Muli"/>
                <a:ea typeface="Muli"/>
                <a:cs typeface="Muli"/>
                <a:sym typeface="Muli"/>
              </a:rPr>
              <a:t>Các bước tiền xử lý bảng xếp loại anh văn: </a:t>
            </a:r>
          </a:p>
          <a:p>
            <a:pPr algn="just" marL="604518" indent="-302259" lvl="1">
              <a:lnSpc>
                <a:spcPts val="4479"/>
              </a:lnSpc>
              <a:buFont typeface="Arial"/>
              <a:buChar char="•"/>
            </a:pPr>
            <a:r>
              <a:rPr lang="en-US" sz="2799">
                <a:solidFill>
                  <a:srgbClr val="000002"/>
                </a:solidFill>
                <a:latin typeface="Muli"/>
                <a:ea typeface="Muli"/>
                <a:cs typeface="Muli"/>
                <a:sym typeface="Muli"/>
              </a:rPr>
              <a:t>Load dữ liệu: Tải dữ liệu Excel vào một DataFrame</a:t>
            </a:r>
          </a:p>
          <a:p>
            <a:pPr algn="just" marL="604518" indent="-302259" lvl="1">
              <a:lnSpc>
                <a:spcPts val="4479"/>
              </a:lnSpc>
              <a:buFont typeface="Arial"/>
              <a:buChar char="•"/>
            </a:pPr>
            <a:r>
              <a:rPr lang="en-US" sz="2799">
                <a:solidFill>
                  <a:srgbClr val="000002"/>
                </a:solidFill>
                <a:latin typeface="Muli"/>
                <a:ea typeface="Muli"/>
                <a:cs typeface="Muli"/>
                <a:sym typeface="Muli"/>
              </a:rPr>
              <a:t>Xóa các cột không cần thiết ['id', 'listening', 'reading', 'mamh', 'ghichu']</a:t>
            </a:r>
          </a:p>
        </p:txBody>
      </p:sp>
      <p:sp>
        <p:nvSpPr>
          <p:cNvPr name="TextBox 8" id="8"/>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9" id="9"/>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873" y="2238587"/>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8781830" y="2411228"/>
            <a:ext cx="8477470" cy="7447906"/>
          </a:xfrm>
          <a:custGeom>
            <a:avLst/>
            <a:gdLst/>
            <a:ahLst/>
            <a:cxnLst/>
            <a:rect r="r" b="b" t="t" l="l"/>
            <a:pathLst>
              <a:path h="7447906" w="8477470">
                <a:moveTo>
                  <a:pt x="0" y="0"/>
                </a:moveTo>
                <a:lnTo>
                  <a:pt x="8477470" y="0"/>
                </a:lnTo>
                <a:lnTo>
                  <a:pt x="8477470" y="7447906"/>
                </a:lnTo>
                <a:lnTo>
                  <a:pt x="0" y="7447906"/>
                </a:lnTo>
                <a:lnTo>
                  <a:pt x="0" y="0"/>
                </a:lnTo>
                <a:close/>
              </a:path>
            </a:pathLst>
          </a:custGeom>
          <a:blipFill>
            <a:blip r:embed="rId2"/>
            <a:stretch>
              <a:fillRect l="0" t="0" r="0" b="0"/>
            </a:stretch>
          </a:blipFill>
        </p:spPr>
      </p:sp>
      <p:sp>
        <p:nvSpPr>
          <p:cNvPr name="TextBox 6" id="6"/>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xeploaiav.xlsx</a:t>
            </a:r>
          </a:p>
        </p:txBody>
      </p:sp>
      <p:sp>
        <p:nvSpPr>
          <p:cNvPr name="TextBox 7" id="7"/>
          <p:cNvSpPr txBox="true"/>
          <p:nvPr/>
        </p:nvSpPr>
        <p:spPr>
          <a:xfrm rot="0">
            <a:off x="1028700" y="3706306"/>
            <a:ext cx="6755991" cy="4752976"/>
          </a:xfrm>
          <a:prstGeom prst="rect">
            <a:avLst/>
          </a:prstGeom>
        </p:spPr>
        <p:txBody>
          <a:bodyPr anchor="t" rtlCol="false" tIns="0" lIns="0" bIns="0" rIns="0">
            <a:spAutoFit/>
          </a:bodyPr>
          <a:lstStyle/>
          <a:p>
            <a:pPr algn="just">
              <a:lnSpc>
                <a:spcPts val="4799"/>
              </a:lnSpc>
            </a:pPr>
            <a:r>
              <a:rPr lang="en-US" sz="2999">
                <a:solidFill>
                  <a:srgbClr val="000002"/>
                </a:solidFill>
                <a:latin typeface="Muli"/>
                <a:ea typeface="Muli"/>
                <a:cs typeface="Muli"/>
                <a:sym typeface="Muli"/>
              </a:rPr>
              <a:t>Tạo cột phân loại xl_av dựa trên tổng điểm như sau: </a:t>
            </a:r>
          </a:p>
          <a:p>
            <a:pPr algn="just" marL="647697" indent="-323848" lvl="1">
              <a:lnSpc>
                <a:spcPts val="4799"/>
              </a:lnSpc>
              <a:buFont typeface="Arial"/>
              <a:buChar char="•"/>
            </a:pPr>
            <a:r>
              <a:rPr lang="en-US" sz="2999">
                <a:solidFill>
                  <a:srgbClr val="000002"/>
                </a:solidFill>
                <a:latin typeface="Muli"/>
                <a:ea typeface="Muli"/>
                <a:cs typeface="Muli"/>
                <a:sym typeface="Muli"/>
              </a:rPr>
              <a:t>Dưới 40: gán xl_av là 0. </a:t>
            </a:r>
          </a:p>
          <a:p>
            <a:pPr algn="just" marL="647697" indent="-323848" lvl="1">
              <a:lnSpc>
                <a:spcPts val="4799"/>
              </a:lnSpc>
              <a:buFont typeface="Arial"/>
              <a:buChar char="•"/>
            </a:pPr>
            <a:r>
              <a:rPr lang="en-US" sz="2999">
                <a:solidFill>
                  <a:srgbClr val="000002"/>
                </a:solidFill>
                <a:latin typeface="Muli"/>
                <a:ea typeface="Muli"/>
                <a:cs typeface="Muli"/>
                <a:sym typeface="Muli"/>
              </a:rPr>
              <a:t>Từ 40 đến dưới 60: gán xl_av là 1. </a:t>
            </a:r>
          </a:p>
          <a:p>
            <a:pPr algn="just" marL="647697" indent="-323848" lvl="1">
              <a:lnSpc>
                <a:spcPts val="4799"/>
              </a:lnSpc>
              <a:buFont typeface="Arial"/>
              <a:buChar char="•"/>
            </a:pPr>
            <a:r>
              <a:rPr lang="en-US" sz="2999">
                <a:solidFill>
                  <a:srgbClr val="000002"/>
                </a:solidFill>
                <a:latin typeface="Muli"/>
                <a:ea typeface="Muli"/>
                <a:cs typeface="Muli"/>
                <a:sym typeface="Muli"/>
              </a:rPr>
              <a:t>Từ 60 đến dưới 70: gán xl_av là 2. </a:t>
            </a:r>
          </a:p>
          <a:p>
            <a:pPr algn="just" marL="647697" indent="-323848" lvl="1">
              <a:lnSpc>
                <a:spcPts val="4799"/>
              </a:lnSpc>
              <a:buFont typeface="Arial"/>
              <a:buChar char="•"/>
            </a:pPr>
            <a:r>
              <a:rPr lang="en-US" sz="2999">
                <a:solidFill>
                  <a:srgbClr val="000002"/>
                </a:solidFill>
                <a:latin typeface="Muli"/>
                <a:ea typeface="Muli"/>
                <a:cs typeface="Muli"/>
                <a:sym typeface="Muli"/>
              </a:rPr>
              <a:t>Từ 70 đến dưới 80: gán xl_av là 3. </a:t>
            </a:r>
          </a:p>
          <a:p>
            <a:pPr algn="just" marL="647697" indent="-323848" lvl="1">
              <a:lnSpc>
                <a:spcPts val="4799"/>
              </a:lnSpc>
              <a:buFont typeface="Arial"/>
              <a:buChar char="•"/>
            </a:pPr>
            <a:r>
              <a:rPr lang="en-US" sz="2999">
                <a:solidFill>
                  <a:srgbClr val="000002"/>
                </a:solidFill>
                <a:latin typeface="Muli"/>
                <a:ea typeface="Muli"/>
                <a:cs typeface="Muli"/>
                <a:sym typeface="Muli"/>
              </a:rPr>
              <a:t>Từ 80 đến dưới 90: gán xl_av là 4. </a:t>
            </a:r>
          </a:p>
          <a:p>
            <a:pPr algn="just" marL="647697" indent="-323848" lvl="1">
              <a:lnSpc>
                <a:spcPts val="4799"/>
              </a:lnSpc>
              <a:buFont typeface="Arial"/>
              <a:buChar char="•"/>
            </a:pPr>
            <a:r>
              <a:rPr lang="en-US" sz="2999">
                <a:solidFill>
                  <a:srgbClr val="000002"/>
                </a:solidFill>
                <a:latin typeface="Muli"/>
                <a:ea typeface="Muli"/>
                <a:cs typeface="Muli"/>
                <a:sym typeface="Muli"/>
              </a:rPr>
              <a:t>Từ 90 trở lên: gán xl_av là 5</a:t>
            </a:r>
          </a:p>
        </p:txBody>
      </p:sp>
      <p:sp>
        <p:nvSpPr>
          <p:cNvPr name="TextBox 8" id="8"/>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9" id="9"/>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873" y="2238587"/>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952873" y="6454630"/>
            <a:ext cx="10996730" cy="2830841"/>
          </a:xfrm>
          <a:custGeom>
            <a:avLst/>
            <a:gdLst/>
            <a:ahLst/>
            <a:cxnLst/>
            <a:rect r="r" b="b" t="t" l="l"/>
            <a:pathLst>
              <a:path h="2830841" w="10996730">
                <a:moveTo>
                  <a:pt x="0" y="0"/>
                </a:moveTo>
                <a:lnTo>
                  <a:pt x="10996730" y="0"/>
                </a:lnTo>
                <a:lnTo>
                  <a:pt x="10996730" y="2830841"/>
                </a:lnTo>
                <a:lnTo>
                  <a:pt x="0" y="2830841"/>
                </a:lnTo>
                <a:lnTo>
                  <a:pt x="0" y="0"/>
                </a:lnTo>
                <a:close/>
              </a:path>
            </a:pathLst>
          </a:custGeom>
          <a:blipFill>
            <a:blip r:embed="rId2"/>
            <a:stretch>
              <a:fillRect l="0" t="0" r="0" b="0"/>
            </a:stretch>
          </a:blipFill>
        </p:spPr>
      </p:sp>
      <p:sp>
        <p:nvSpPr>
          <p:cNvPr name="Freeform 6" id="6"/>
          <p:cNvSpPr/>
          <p:nvPr/>
        </p:nvSpPr>
        <p:spPr>
          <a:xfrm flipH="false" flipV="false" rot="0">
            <a:off x="12174448" y="2637815"/>
            <a:ext cx="5663100" cy="6595646"/>
          </a:xfrm>
          <a:custGeom>
            <a:avLst/>
            <a:gdLst/>
            <a:ahLst/>
            <a:cxnLst/>
            <a:rect r="r" b="b" t="t" l="l"/>
            <a:pathLst>
              <a:path h="6595646" w="5663100">
                <a:moveTo>
                  <a:pt x="0" y="0"/>
                </a:moveTo>
                <a:lnTo>
                  <a:pt x="5663099" y="0"/>
                </a:lnTo>
                <a:lnTo>
                  <a:pt x="5663099" y="6595647"/>
                </a:lnTo>
                <a:lnTo>
                  <a:pt x="0" y="6595647"/>
                </a:lnTo>
                <a:lnTo>
                  <a:pt x="0" y="0"/>
                </a:lnTo>
                <a:close/>
              </a:path>
            </a:pathLst>
          </a:custGeom>
          <a:blipFill>
            <a:blip r:embed="rId3"/>
            <a:stretch>
              <a:fillRect l="0" t="0" r="0" b="0"/>
            </a:stretch>
          </a:blipFill>
        </p:spPr>
      </p:sp>
      <p:sp>
        <p:nvSpPr>
          <p:cNvPr name="TextBox 7" id="7"/>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thisinh.xlsx</a:t>
            </a:r>
          </a:p>
        </p:txBody>
      </p:sp>
      <p:sp>
        <p:nvSpPr>
          <p:cNvPr name="TextBox 8" id="8"/>
          <p:cNvSpPr txBox="true"/>
          <p:nvPr/>
        </p:nvSpPr>
        <p:spPr>
          <a:xfrm rot="0">
            <a:off x="1276692" y="3957613"/>
            <a:ext cx="9994281" cy="1978025"/>
          </a:xfrm>
          <a:prstGeom prst="rect">
            <a:avLst/>
          </a:prstGeom>
        </p:spPr>
        <p:txBody>
          <a:bodyPr anchor="t" rtlCol="false" tIns="0" lIns="0" bIns="0" rIns="0">
            <a:spAutoFit/>
          </a:bodyPr>
          <a:lstStyle/>
          <a:p>
            <a:pPr algn="just" marL="539749" indent="-269875" lvl="1">
              <a:lnSpc>
                <a:spcPts val="3999"/>
              </a:lnSpc>
              <a:buFont typeface="Arial"/>
              <a:buChar char="•"/>
            </a:pPr>
            <a:r>
              <a:rPr lang="en-US" sz="2499">
                <a:solidFill>
                  <a:srgbClr val="000002"/>
                </a:solidFill>
                <a:latin typeface="Muli"/>
                <a:ea typeface="Muli"/>
                <a:cs typeface="Muli"/>
                <a:sym typeface="Muli"/>
              </a:rPr>
              <a:t>Load dữ liệu: Tải dữ liệu Excel vào một DataFrame </a:t>
            </a:r>
          </a:p>
          <a:p>
            <a:pPr algn="just" marL="539749" indent="-269875" lvl="1">
              <a:lnSpc>
                <a:spcPts val="3999"/>
              </a:lnSpc>
              <a:buFont typeface="Arial"/>
              <a:buChar char="•"/>
            </a:pPr>
            <a:r>
              <a:rPr lang="en-US" sz="2499">
                <a:solidFill>
                  <a:srgbClr val="000002"/>
                </a:solidFill>
                <a:latin typeface="Muli"/>
                <a:ea typeface="Muli"/>
                <a:cs typeface="Muli"/>
                <a:sym typeface="Muli"/>
              </a:rPr>
              <a:t>Xóa các cột không cần thiết ['lop12_matinh', 'lop12_matruong', 'TEN_TRUONG', 'dien_tt', 'diem_tt'</a:t>
            </a:r>
          </a:p>
          <a:p>
            <a:pPr algn="just" marL="539749" indent="-269875" lvl="1">
              <a:lnSpc>
                <a:spcPts val="3999"/>
              </a:lnSpc>
              <a:buFont typeface="Arial"/>
              <a:buChar char="•"/>
            </a:pPr>
            <a:r>
              <a:rPr lang="en-US" sz="2499">
                <a:solidFill>
                  <a:srgbClr val="000002"/>
                </a:solidFill>
                <a:latin typeface="Muli"/>
                <a:ea typeface="Muli"/>
                <a:cs typeface="Muli"/>
                <a:sym typeface="Muli"/>
              </a:rPr>
              <a:t>Tạo thêm một cột xeploai_tt dựa trên điểm thi DGNL hoặc THPT</a:t>
            </a:r>
          </a:p>
        </p:txBody>
      </p:sp>
      <p:sp>
        <p:nvSpPr>
          <p:cNvPr name="TextBox 9" id="9"/>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10" id="10"/>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873" y="2238587"/>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5884506" y="3940421"/>
            <a:ext cx="11706362" cy="3794607"/>
          </a:xfrm>
          <a:custGeom>
            <a:avLst/>
            <a:gdLst/>
            <a:ahLst/>
            <a:cxnLst/>
            <a:rect r="r" b="b" t="t" l="l"/>
            <a:pathLst>
              <a:path h="3794607" w="11706362">
                <a:moveTo>
                  <a:pt x="0" y="0"/>
                </a:moveTo>
                <a:lnTo>
                  <a:pt x="11706362" y="0"/>
                </a:lnTo>
                <a:lnTo>
                  <a:pt x="11706362" y="3794606"/>
                </a:lnTo>
                <a:lnTo>
                  <a:pt x="0" y="3794606"/>
                </a:lnTo>
                <a:lnTo>
                  <a:pt x="0" y="0"/>
                </a:lnTo>
                <a:close/>
              </a:path>
            </a:pathLst>
          </a:custGeom>
          <a:blipFill>
            <a:blip r:embed="rId2"/>
            <a:stretch>
              <a:fillRect l="0" t="0" r="0" b="0"/>
            </a:stretch>
          </a:blipFill>
        </p:spPr>
      </p:sp>
      <p:sp>
        <p:nvSpPr>
          <p:cNvPr name="TextBox 6" id="6"/>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diemrl.xlsx</a:t>
            </a:r>
          </a:p>
        </p:txBody>
      </p:sp>
      <p:sp>
        <p:nvSpPr>
          <p:cNvPr name="TextBox 7" id="7"/>
          <p:cNvSpPr txBox="true"/>
          <p:nvPr/>
        </p:nvSpPr>
        <p:spPr>
          <a:xfrm rot="0">
            <a:off x="952873" y="4008924"/>
            <a:ext cx="3877511" cy="3552826"/>
          </a:xfrm>
          <a:prstGeom prst="rect">
            <a:avLst/>
          </a:prstGeom>
        </p:spPr>
        <p:txBody>
          <a:bodyPr anchor="t" rtlCol="false" tIns="0" lIns="0" bIns="0" rIns="0">
            <a:spAutoFit/>
          </a:bodyPr>
          <a:lstStyle/>
          <a:p>
            <a:pPr algn="just" marL="647697" indent="-323848" lvl="1">
              <a:lnSpc>
                <a:spcPts val="4799"/>
              </a:lnSpc>
              <a:buFont typeface="Arial"/>
              <a:buChar char="•"/>
            </a:pPr>
            <a:r>
              <a:rPr lang="en-US" sz="2999">
                <a:solidFill>
                  <a:srgbClr val="000002"/>
                </a:solidFill>
                <a:latin typeface="Muli"/>
                <a:ea typeface="Muli"/>
                <a:cs typeface="Muli"/>
                <a:sym typeface="Muli"/>
              </a:rPr>
              <a:t>Load dữ liệu: Tải dữ liệu Excel vào một DataFrame </a:t>
            </a:r>
          </a:p>
          <a:p>
            <a:pPr algn="just" marL="647697" indent="-323848" lvl="1">
              <a:lnSpc>
                <a:spcPts val="4799"/>
              </a:lnSpc>
              <a:buFont typeface="Arial"/>
              <a:buChar char="•"/>
            </a:pPr>
            <a:r>
              <a:rPr lang="en-US" sz="2999">
                <a:solidFill>
                  <a:srgbClr val="000002"/>
                </a:solidFill>
                <a:latin typeface="Muli"/>
                <a:ea typeface="Muli"/>
                <a:cs typeface="Muli"/>
                <a:sym typeface="Muli"/>
              </a:rPr>
              <a:t>Xóa các cột không cần thiết ['id', 'ghichu', 'drl']</a:t>
            </a:r>
          </a:p>
        </p:txBody>
      </p:sp>
      <p:sp>
        <p:nvSpPr>
          <p:cNvPr name="TextBox 8" id="8"/>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9" id="9"/>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62847" y="2431247"/>
            <a:ext cx="7292326" cy="3127390"/>
            <a:chOff x="0" y="0"/>
            <a:chExt cx="9723101" cy="4169854"/>
          </a:xfrm>
        </p:grpSpPr>
        <p:sp>
          <p:nvSpPr>
            <p:cNvPr name="TextBox 3" id="3"/>
            <p:cNvSpPr txBox="true"/>
            <p:nvPr/>
          </p:nvSpPr>
          <p:spPr>
            <a:xfrm rot="0">
              <a:off x="1737447" y="-211507"/>
              <a:ext cx="7985654" cy="4077761"/>
            </a:xfrm>
            <a:prstGeom prst="rect">
              <a:avLst/>
            </a:prstGeom>
          </p:spPr>
          <p:txBody>
            <a:bodyPr anchor="t" rtlCol="false" tIns="0" lIns="0" bIns="0" rIns="0">
              <a:spAutoFit/>
            </a:bodyPr>
            <a:lstStyle/>
            <a:p>
              <a:pPr algn="l">
                <a:lnSpc>
                  <a:spcPts val="8749"/>
                </a:lnSpc>
              </a:pPr>
              <a:r>
                <a:rPr lang="en-US" sz="3499">
                  <a:solidFill>
                    <a:srgbClr val="000000"/>
                  </a:solidFill>
                  <a:latin typeface="Noto Sans"/>
                  <a:ea typeface="Noto Sans"/>
                  <a:cs typeface="Noto Sans"/>
                  <a:sym typeface="Noto Sans"/>
                </a:rPr>
                <a:t>Tổng quan</a:t>
              </a:r>
            </a:p>
            <a:p>
              <a:pPr algn="l">
                <a:lnSpc>
                  <a:spcPts val="8749"/>
                </a:lnSpc>
              </a:pPr>
              <a:r>
                <a:rPr lang="en-US" sz="3499">
                  <a:solidFill>
                    <a:srgbClr val="000000"/>
                  </a:solidFill>
                  <a:latin typeface="Noto Sans"/>
                  <a:ea typeface="Noto Sans"/>
                  <a:cs typeface="Noto Sans"/>
                  <a:sym typeface="Noto Sans"/>
                </a:rPr>
                <a:t>Mô hình giải bài toán</a:t>
              </a:r>
            </a:p>
            <a:p>
              <a:pPr algn="l">
                <a:lnSpc>
                  <a:spcPts val="8749"/>
                </a:lnSpc>
              </a:pPr>
              <a:r>
                <a:rPr lang="en-US" sz="3499">
                  <a:solidFill>
                    <a:srgbClr val="000000"/>
                  </a:solidFill>
                  <a:latin typeface="Noto Sans"/>
                  <a:ea typeface="Noto Sans"/>
                  <a:cs typeface="Noto Sans"/>
                  <a:sym typeface="Noto Sans"/>
                </a:rPr>
                <a:t>Kết luận và hướng phát triển</a:t>
              </a:r>
            </a:p>
          </p:txBody>
        </p:sp>
      </p:grpSp>
      <p:sp>
        <p:nvSpPr>
          <p:cNvPr name="TextBox 4" id="4"/>
          <p:cNvSpPr txBox="true"/>
          <p:nvPr/>
        </p:nvSpPr>
        <p:spPr>
          <a:xfrm rot="0">
            <a:off x="-1526885" y="1171575"/>
            <a:ext cx="12303482" cy="1070042"/>
          </a:xfrm>
          <a:prstGeom prst="rect">
            <a:avLst/>
          </a:prstGeom>
        </p:spPr>
        <p:txBody>
          <a:bodyPr anchor="t" rtlCol="false" tIns="0" lIns="0" bIns="0" rIns="0">
            <a:spAutoFit/>
          </a:bodyPr>
          <a:lstStyle/>
          <a:p>
            <a:pPr algn="ctr">
              <a:lnSpc>
                <a:spcPts val="8000"/>
              </a:lnSpc>
            </a:pPr>
            <a:r>
              <a:rPr lang="en-US" b="true" sz="8000">
                <a:solidFill>
                  <a:srgbClr val="D86E47"/>
                </a:solidFill>
                <a:latin typeface="Poppins Medium Bold"/>
                <a:ea typeface="Poppins Medium Bold"/>
                <a:cs typeface="Poppins Medium Bold"/>
                <a:sym typeface="Poppins Medium Bold"/>
              </a:rPr>
              <a:t>NỘI DUNG</a:t>
            </a:r>
          </a:p>
        </p:txBody>
      </p:sp>
      <p:grpSp>
        <p:nvGrpSpPr>
          <p:cNvPr name="Group 5" id="5"/>
          <p:cNvGrpSpPr/>
          <p:nvPr/>
        </p:nvGrpSpPr>
        <p:grpSpPr>
          <a:xfrm rot="0">
            <a:off x="11215201" y="5324899"/>
            <a:ext cx="3408513" cy="4962101"/>
            <a:chOff x="0" y="0"/>
            <a:chExt cx="528068" cy="768759"/>
          </a:xfrm>
        </p:grpSpPr>
        <p:sp>
          <p:nvSpPr>
            <p:cNvPr name="Freeform 6" id="6"/>
            <p:cNvSpPr/>
            <p:nvPr/>
          </p:nvSpPr>
          <p:spPr>
            <a:xfrm flipH="false" flipV="false" rot="0">
              <a:off x="0" y="0"/>
              <a:ext cx="528068" cy="768759"/>
            </a:xfrm>
            <a:custGeom>
              <a:avLst/>
              <a:gdLst/>
              <a:ahLst/>
              <a:cxnLst/>
              <a:rect r="r" b="b" t="t" l="l"/>
              <a:pathLst>
                <a:path h="768759" w="528068">
                  <a:moveTo>
                    <a:pt x="52241" y="0"/>
                  </a:moveTo>
                  <a:lnTo>
                    <a:pt x="475827" y="0"/>
                  </a:lnTo>
                  <a:cubicBezTo>
                    <a:pt x="504679" y="0"/>
                    <a:pt x="528068" y="23389"/>
                    <a:pt x="528068" y="52241"/>
                  </a:cubicBezTo>
                  <a:lnTo>
                    <a:pt x="528068" y="716518"/>
                  </a:lnTo>
                  <a:cubicBezTo>
                    <a:pt x="528068" y="745370"/>
                    <a:pt x="504679" y="768759"/>
                    <a:pt x="475827" y="768759"/>
                  </a:cubicBezTo>
                  <a:lnTo>
                    <a:pt x="52241" y="768759"/>
                  </a:lnTo>
                  <a:cubicBezTo>
                    <a:pt x="23389" y="768759"/>
                    <a:pt x="0" y="745370"/>
                    <a:pt x="0" y="716518"/>
                  </a:cubicBezTo>
                  <a:lnTo>
                    <a:pt x="0" y="52241"/>
                  </a:lnTo>
                  <a:cubicBezTo>
                    <a:pt x="0" y="23389"/>
                    <a:pt x="23389" y="0"/>
                    <a:pt x="52241" y="0"/>
                  </a:cubicBezTo>
                  <a:close/>
                </a:path>
              </a:pathLst>
            </a:custGeom>
            <a:blipFill>
              <a:blip r:embed="rId2"/>
              <a:stretch>
                <a:fillRect l="-47053" t="0" r="-47053" b="0"/>
              </a:stretch>
            </a:blipFill>
            <a:ln w="38100" cap="rnd">
              <a:solidFill>
                <a:srgbClr val="000000"/>
              </a:solidFill>
              <a:prstDash val="solid"/>
              <a:round/>
            </a:ln>
          </p:spPr>
        </p:sp>
      </p:grpSp>
      <p:grpSp>
        <p:nvGrpSpPr>
          <p:cNvPr name="Group 7" id="7"/>
          <p:cNvGrpSpPr/>
          <p:nvPr/>
        </p:nvGrpSpPr>
        <p:grpSpPr>
          <a:xfrm rot="0">
            <a:off x="14879487" y="4585668"/>
            <a:ext cx="3408513" cy="5701332"/>
            <a:chOff x="0" y="0"/>
            <a:chExt cx="528068" cy="883286"/>
          </a:xfrm>
        </p:grpSpPr>
        <p:sp>
          <p:nvSpPr>
            <p:cNvPr name="Freeform 8" id="8"/>
            <p:cNvSpPr/>
            <p:nvPr/>
          </p:nvSpPr>
          <p:spPr>
            <a:xfrm flipH="false" flipV="false" rot="0">
              <a:off x="0" y="0"/>
              <a:ext cx="528068" cy="883286"/>
            </a:xfrm>
            <a:custGeom>
              <a:avLst/>
              <a:gdLst/>
              <a:ahLst/>
              <a:cxnLst/>
              <a:rect r="r" b="b" t="t" l="l"/>
              <a:pathLst>
                <a:path h="883286" w="528068">
                  <a:moveTo>
                    <a:pt x="52241" y="0"/>
                  </a:moveTo>
                  <a:lnTo>
                    <a:pt x="475827" y="0"/>
                  </a:lnTo>
                  <a:cubicBezTo>
                    <a:pt x="504679" y="0"/>
                    <a:pt x="528068" y="23389"/>
                    <a:pt x="528068" y="52241"/>
                  </a:cubicBezTo>
                  <a:lnTo>
                    <a:pt x="528068" y="831045"/>
                  </a:lnTo>
                  <a:cubicBezTo>
                    <a:pt x="528068" y="859896"/>
                    <a:pt x="504679" y="883286"/>
                    <a:pt x="475827" y="883286"/>
                  </a:cubicBezTo>
                  <a:lnTo>
                    <a:pt x="52241" y="883286"/>
                  </a:lnTo>
                  <a:cubicBezTo>
                    <a:pt x="23389" y="883286"/>
                    <a:pt x="0" y="859896"/>
                    <a:pt x="0" y="831045"/>
                  </a:cubicBezTo>
                  <a:lnTo>
                    <a:pt x="0" y="52241"/>
                  </a:lnTo>
                  <a:cubicBezTo>
                    <a:pt x="0" y="23389"/>
                    <a:pt x="23389" y="0"/>
                    <a:pt x="52241" y="0"/>
                  </a:cubicBezTo>
                  <a:close/>
                </a:path>
              </a:pathLst>
            </a:custGeom>
            <a:blipFill>
              <a:blip r:embed="rId3"/>
              <a:stretch>
                <a:fillRect l="-5477" t="0" r="-5477" b="0"/>
              </a:stretch>
            </a:blipFill>
            <a:ln w="38100" cap="rnd">
              <a:solidFill>
                <a:srgbClr val="000000"/>
              </a:solidFill>
              <a:prstDash val="solid"/>
              <a:round/>
            </a:ln>
          </p:spPr>
        </p:sp>
      </p:grpSp>
      <p:grpSp>
        <p:nvGrpSpPr>
          <p:cNvPr name="Group 9" id="9"/>
          <p:cNvGrpSpPr/>
          <p:nvPr/>
        </p:nvGrpSpPr>
        <p:grpSpPr>
          <a:xfrm rot="0">
            <a:off x="7550916" y="6008088"/>
            <a:ext cx="3408513" cy="4278912"/>
            <a:chOff x="0" y="0"/>
            <a:chExt cx="528068" cy="662915"/>
          </a:xfrm>
        </p:grpSpPr>
        <p:sp>
          <p:nvSpPr>
            <p:cNvPr name="Freeform 10" id="10"/>
            <p:cNvSpPr/>
            <p:nvPr/>
          </p:nvSpPr>
          <p:spPr>
            <a:xfrm flipH="false" flipV="false" rot="0">
              <a:off x="0" y="0"/>
              <a:ext cx="528068" cy="662915"/>
            </a:xfrm>
            <a:custGeom>
              <a:avLst/>
              <a:gdLst/>
              <a:ahLst/>
              <a:cxnLst/>
              <a:rect r="r" b="b" t="t" l="l"/>
              <a:pathLst>
                <a:path h="662915" w="528068">
                  <a:moveTo>
                    <a:pt x="52241" y="0"/>
                  </a:moveTo>
                  <a:lnTo>
                    <a:pt x="475827" y="0"/>
                  </a:lnTo>
                  <a:cubicBezTo>
                    <a:pt x="504679" y="0"/>
                    <a:pt x="528068" y="23389"/>
                    <a:pt x="528068" y="52241"/>
                  </a:cubicBezTo>
                  <a:lnTo>
                    <a:pt x="528068" y="610674"/>
                  </a:lnTo>
                  <a:cubicBezTo>
                    <a:pt x="528068" y="639526"/>
                    <a:pt x="504679" y="662915"/>
                    <a:pt x="475827" y="662915"/>
                  </a:cubicBezTo>
                  <a:lnTo>
                    <a:pt x="52241" y="662915"/>
                  </a:lnTo>
                  <a:cubicBezTo>
                    <a:pt x="23389" y="662915"/>
                    <a:pt x="0" y="639526"/>
                    <a:pt x="0" y="610674"/>
                  </a:cubicBezTo>
                  <a:lnTo>
                    <a:pt x="0" y="52241"/>
                  </a:lnTo>
                  <a:cubicBezTo>
                    <a:pt x="0" y="23389"/>
                    <a:pt x="23389" y="0"/>
                    <a:pt x="52241" y="0"/>
                  </a:cubicBezTo>
                  <a:close/>
                </a:path>
              </a:pathLst>
            </a:custGeom>
            <a:blipFill>
              <a:blip r:embed="rId4"/>
              <a:stretch>
                <a:fillRect l="-199335" t="-58954" r="-30494" b="-15467"/>
              </a:stretch>
            </a:blipFill>
            <a:ln w="38100" cap="rnd">
              <a:solidFill>
                <a:srgbClr val="000000"/>
              </a:solidFill>
              <a:prstDash val="solid"/>
              <a:round/>
            </a:ln>
          </p:spPr>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873" y="2238587"/>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9144000" y="2411228"/>
            <a:ext cx="8155716" cy="7430764"/>
          </a:xfrm>
          <a:custGeom>
            <a:avLst/>
            <a:gdLst/>
            <a:ahLst/>
            <a:cxnLst/>
            <a:rect r="r" b="b" t="t" l="l"/>
            <a:pathLst>
              <a:path h="7430764" w="8155716">
                <a:moveTo>
                  <a:pt x="0" y="0"/>
                </a:moveTo>
                <a:lnTo>
                  <a:pt x="8155716" y="0"/>
                </a:lnTo>
                <a:lnTo>
                  <a:pt x="8155716" y="7430764"/>
                </a:lnTo>
                <a:lnTo>
                  <a:pt x="0" y="7430764"/>
                </a:lnTo>
                <a:lnTo>
                  <a:pt x="0" y="0"/>
                </a:lnTo>
                <a:close/>
              </a:path>
            </a:pathLst>
          </a:custGeom>
          <a:blipFill>
            <a:blip r:embed="rId2"/>
            <a:stretch>
              <a:fillRect l="0" t="0" r="0" b="0"/>
            </a:stretch>
          </a:blipFill>
        </p:spPr>
      </p:sp>
      <p:sp>
        <p:nvSpPr>
          <p:cNvPr name="TextBox 6" id="6"/>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diemrl.xlsx</a:t>
            </a:r>
          </a:p>
        </p:txBody>
      </p:sp>
      <p:sp>
        <p:nvSpPr>
          <p:cNvPr name="TextBox 7" id="7"/>
          <p:cNvSpPr txBox="true"/>
          <p:nvPr/>
        </p:nvSpPr>
        <p:spPr>
          <a:xfrm rot="0">
            <a:off x="1028700" y="3734887"/>
            <a:ext cx="7160777" cy="4752976"/>
          </a:xfrm>
          <a:prstGeom prst="rect">
            <a:avLst/>
          </a:prstGeom>
        </p:spPr>
        <p:txBody>
          <a:bodyPr anchor="t" rtlCol="false" tIns="0" lIns="0" bIns="0" rIns="0">
            <a:spAutoFit/>
          </a:bodyPr>
          <a:lstStyle/>
          <a:p>
            <a:pPr algn="just">
              <a:lnSpc>
                <a:spcPts val="4799"/>
              </a:lnSpc>
            </a:pPr>
            <a:r>
              <a:rPr lang="en-US" sz="2999">
                <a:solidFill>
                  <a:srgbClr val="000002"/>
                </a:solidFill>
                <a:latin typeface="Muli"/>
                <a:ea typeface="Muli"/>
                <a:cs typeface="Muli"/>
                <a:sym typeface="Muli"/>
              </a:rPr>
              <a:t>Tạo cột phân loại điểm rèn luyện drltl dựa trên tổng điểm như sau:</a:t>
            </a:r>
          </a:p>
          <a:p>
            <a:pPr algn="just" marL="647697" indent="-323848" lvl="1">
              <a:lnSpc>
                <a:spcPts val="4799"/>
              </a:lnSpc>
              <a:buFont typeface="Arial"/>
              <a:buChar char="•"/>
            </a:pPr>
            <a:r>
              <a:rPr lang="en-US" sz="2999">
                <a:solidFill>
                  <a:srgbClr val="000002"/>
                </a:solidFill>
                <a:latin typeface="Muli"/>
                <a:ea typeface="Muli"/>
                <a:cs typeface="Muli"/>
                <a:sym typeface="Muli"/>
              </a:rPr>
              <a:t>Dưới 35: gán drltl là 0. </a:t>
            </a:r>
          </a:p>
          <a:p>
            <a:pPr algn="just" marL="647697" indent="-323848" lvl="1">
              <a:lnSpc>
                <a:spcPts val="4799"/>
              </a:lnSpc>
              <a:buFont typeface="Arial"/>
              <a:buChar char="•"/>
            </a:pPr>
            <a:r>
              <a:rPr lang="en-US" sz="2999">
                <a:solidFill>
                  <a:srgbClr val="000002"/>
                </a:solidFill>
                <a:latin typeface="Muli"/>
                <a:ea typeface="Muli"/>
                <a:cs typeface="Muli"/>
                <a:sym typeface="Muli"/>
              </a:rPr>
              <a:t>Từ 35 đến dưới 50: gán drltl là 1.</a:t>
            </a:r>
          </a:p>
          <a:p>
            <a:pPr algn="just" marL="647697" indent="-323848" lvl="1">
              <a:lnSpc>
                <a:spcPts val="4799"/>
              </a:lnSpc>
              <a:buFont typeface="Arial"/>
              <a:buChar char="•"/>
            </a:pPr>
            <a:r>
              <a:rPr lang="en-US" sz="2999">
                <a:solidFill>
                  <a:srgbClr val="000002"/>
                </a:solidFill>
                <a:latin typeface="Muli"/>
                <a:ea typeface="Muli"/>
                <a:cs typeface="Muli"/>
                <a:sym typeface="Muli"/>
              </a:rPr>
              <a:t>Từ 50 đến dưới 65: gán drltl là 2. </a:t>
            </a:r>
          </a:p>
          <a:p>
            <a:pPr algn="just" marL="647697" indent="-323848" lvl="1">
              <a:lnSpc>
                <a:spcPts val="4799"/>
              </a:lnSpc>
              <a:buFont typeface="Arial"/>
              <a:buChar char="•"/>
            </a:pPr>
            <a:r>
              <a:rPr lang="en-US" sz="2999">
                <a:solidFill>
                  <a:srgbClr val="000002"/>
                </a:solidFill>
                <a:latin typeface="Muli"/>
                <a:ea typeface="Muli"/>
                <a:cs typeface="Muli"/>
                <a:sym typeface="Muli"/>
              </a:rPr>
              <a:t>Từ 65 đến dưới 80: gán drltl là 3. </a:t>
            </a:r>
          </a:p>
          <a:p>
            <a:pPr algn="just" marL="647697" indent="-323848" lvl="1">
              <a:lnSpc>
                <a:spcPts val="4799"/>
              </a:lnSpc>
              <a:buFont typeface="Arial"/>
              <a:buChar char="•"/>
            </a:pPr>
            <a:r>
              <a:rPr lang="en-US" sz="2999">
                <a:solidFill>
                  <a:srgbClr val="000002"/>
                </a:solidFill>
                <a:latin typeface="Muli"/>
                <a:ea typeface="Muli"/>
                <a:cs typeface="Muli"/>
                <a:sym typeface="Muli"/>
              </a:rPr>
              <a:t>Từ 80 đến dưới 90: gán drltl là 4.</a:t>
            </a:r>
          </a:p>
          <a:p>
            <a:pPr algn="just" marL="647697" indent="-323848" lvl="1">
              <a:lnSpc>
                <a:spcPts val="4799"/>
              </a:lnSpc>
              <a:buFont typeface="Arial"/>
              <a:buChar char="•"/>
            </a:pPr>
            <a:r>
              <a:rPr lang="en-US" sz="2999">
                <a:solidFill>
                  <a:srgbClr val="000002"/>
                </a:solidFill>
                <a:latin typeface="Muli"/>
                <a:ea typeface="Muli"/>
                <a:cs typeface="Muli"/>
                <a:sym typeface="Muli"/>
              </a:rPr>
              <a:t>Từ 90 trở lên: gán drltl là 5. </a:t>
            </a:r>
          </a:p>
        </p:txBody>
      </p:sp>
      <p:sp>
        <p:nvSpPr>
          <p:cNvPr name="TextBox 8" id="8"/>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9" id="9"/>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873" y="2238587"/>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2115238" y="4451543"/>
            <a:ext cx="14057523" cy="4957484"/>
          </a:xfrm>
          <a:custGeom>
            <a:avLst/>
            <a:gdLst/>
            <a:ahLst/>
            <a:cxnLst/>
            <a:rect r="r" b="b" t="t" l="l"/>
            <a:pathLst>
              <a:path h="4957484" w="14057523">
                <a:moveTo>
                  <a:pt x="0" y="0"/>
                </a:moveTo>
                <a:lnTo>
                  <a:pt x="14057524" y="0"/>
                </a:lnTo>
                <a:lnTo>
                  <a:pt x="14057524" y="4957484"/>
                </a:lnTo>
                <a:lnTo>
                  <a:pt x="0" y="4957484"/>
                </a:lnTo>
                <a:lnTo>
                  <a:pt x="0" y="0"/>
                </a:lnTo>
                <a:close/>
              </a:path>
            </a:pathLst>
          </a:custGeom>
          <a:blipFill>
            <a:blip r:embed="rId2"/>
            <a:stretch>
              <a:fillRect l="0" t="0" r="0" b="0"/>
            </a:stretch>
          </a:blipFill>
        </p:spPr>
      </p:sp>
      <p:sp>
        <p:nvSpPr>
          <p:cNvPr name="TextBox 6" id="6"/>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diemrl.xlsx</a:t>
            </a:r>
          </a:p>
        </p:txBody>
      </p:sp>
      <p:sp>
        <p:nvSpPr>
          <p:cNvPr name="TextBox 7" id="7"/>
          <p:cNvSpPr txBox="true"/>
          <p:nvPr/>
        </p:nvSpPr>
        <p:spPr>
          <a:xfrm rot="0">
            <a:off x="5563611" y="3076768"/>
            <a:ext cx="7160777" cy="946150"/>
          </a:xfrm>
          <a:prstGeom prst="rect">
            <a:avLst/>
          </a:prstGeom>
        </p:spPr>
        <p:txBody>
          <a:bodyPr anchor="t" rtlCol="false" tIns="0" lIns="0" bIns="0" rIns="0">
            <a:spAutoFit/>
          </a:bodyPr>
          <a:lstStyle/>
          <a:p>
            <a:pPr algn="ctr">
              <a:lnSpc>
                <a:spcPts val="8000"/>
              </a:lnSpc>
            </a:pPr>
            <a:r>
              <a:rPr lang="en-US" b="true" sz="5000">
                <a:solidFill>
                  <a:srgbClr val="000002"/>
                </a:solidFill>
                <a:latin typeface="Muli Bold"/>
                <a:ea typeface="Muli Bold"/>
                <a:cs typeface="Muli Bold"/>
                <a:sym typeface="Muli Bold"/>
              </a:rPr>
              <a:t>Kết hợp 2 bảng drl </a:t>
            </a:r>
          </a:p>
        </p:txBody>
      </p:sp>
      <p:sp>
        <p:nvSpPr>
          <p:cNvPr name="TextBox 8" id="8"/>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9" id="9"/>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2873" y="2238587"/>
            <a:ext cx="5647678" cy="818779"/>
            <a:chOff x="0" y="0"/>
            <a:chExt cx="1487454" cy="215645"/>
          </a:xfrm>
        </p:grpSpPr>
        <p:sp>
          <p:nvSpPr>
            <p:cNvPr name="Freeform 4" id="4"/>
            <p:cNvSpPr/>
            <p:nvPr/>
          </p:nvSpPr>
          <p:spPr>
            <a:xfrm flipH="false" flipV="false" rot="0">
              <a:off x="0" y="0"/>
              <a:ext cx="1487454" cy="215645"/>
            </a:xfrm>
            <a:custGeom>
              <a:avLst/>
              <a:gdLst/>
              <a:ahLst/>
              <a:cxnLst/>
              <a:rect r="r" b="b" t="t" l="l"/>
              <a:pathLst>
                <a:path h="215645" w="1487454">
                  <a:moveTo>
                    <a:pt x="69912" y="0"/>
                  </a:moveTo>
                  <a:lnTo>
                    <a:pt x="1417543" y="0"/>
                  </a:lnTo>
                  <a:cubicBezTo>
                    <a:pt x="1436084" y="0"/>
                    <a:pt x="1453867" y="7366"/>
                    <a:pt x="1466978" y="20477"/>
                  </a:cubicBezTo>
                  <a:cubicBezTo>
                    <a:pt x="1480089" y="33588"/>
                    <a:pt x="1487454" y="51370"/>
                    <a:pt x="1487454" y="69912"/>
                  </a:cubicBezTo>
                  <a:lnTo>
                    <a:pt x="1487454" y="145734"/>
                  </a:lnTo>
                  <a:cubicBezTo>
                    <a:pt x="1487454" y="184345"/>
                    <a:pt x="1456154" y="215645"/>
                    <a:pt x="1417543" y="215645"/>
                  </a:cubicBezTo>
                  <a:lnTo>
                    <a:pt x="69912" y="215645"/>
                  </a:lnTo>
                  <a:cubicBezTo>
                    <a:pt x="31300" y="215645"/>
                    <a:pt x="0" y="184345"/>
                    <a:pt x="0" y="145734"/>
                  </a:cubicBezTo>
                  <a:lnTo>
                    <a:pt x="0" y="69912"/>
                  </a:lnTo>
                  <a:cubicBezTo>
                    <a:pt x="0" y="31300"/>
                    <a:pt x="31300" y="0"/>
                    <a:pt x="69912" y="0"/>
                  </a:cubicBezTo>
                  <a:close/>
                </a:path>
              </a:pathLst>
            </a:custGeom>
            <a:solidFill>
              <a:srgbClr val="D86E47"/>
            </a:solidFill>
            <a:ln w="28575" cap="rnd">
              <a:solidFill>
                <a:srgbClr val="734C29"/>
              </a:solidFill>
              <a:prstDash val="solid"/>
              <a:round/>
            </a:ln>
          </p:spPr>
        </p:sp>
        <p:sp>
          <p:nvSpPr>
            <p:cNvPr name="TextBox 5" id="5"/>
            <p:cNvSpPr txBox="true"/>
            <p:nvPr/>
          </p:nvSpPr>
          <p:spPr>
            <a:xfrm>
              <a:off x="0" y="-57150"/>
              <a:ext cx="1487454" cy="272795"/>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0">
            <a:off x="414543" y="3997130"/>
            <a:ext cx="8503701" cy="5688444"/>
            <a:chOff x="0" y="0"/>
            <a:chExt cx="11338268" cy="7584592"/>
          </a:xfrm>
        </p:grpSpPr>
        <p:sp>
          <p:nvSpPr>
            <p:cNvPr name="Freeform 7" id="7"/>
            <p:cNvSpPr/>
            <p:nvPr/>
          </p:nvSpPr>
          <p:spPr>
            <a:xfrm flipH="false" flipV="false" rot="0">
              <a:off x="0" y="0"/>
              <a:ext cx="11338268" cy="3514445"/>
            </a:xfrm>
            <a:custGeom>
              <a:avLst/>
              <a:gdLst/>
              <a:ahLst/>
              <a:cxnLst/>
              <a:rect r="r" b="b" t="t" l="l"/>
              <a:pathLst>
                <a:path h="3514445" w="11338268">
                  <a:moveTo>
                    <a:pt x="0" y="0"/>
                  </a:moveTo>
                  <a:lnTo>
                    <a:pt x="11338268" y="0"/>
                  </a:lnTo>
                  <a:lnTo>
                    <a:pt x="11338268" y="3514445"/>
                  </a:lnTo>
                  <a:lnTo>
                    <a:pt x="0" y="3514445"/>
                  </a:lnTo>
                  <a:lnTo>
                    <a:pt x="0" y="0"/>
                  </a:lnTo>
                  <a:close/>
                </a:path>
              </a:pathLst>
            </a:custGeom>
            <a:blipFill>
              <a:blip r:embed="rId4"/>
              <a:stretch>
                <a:fillRect l="0" t="0" r="0" b="0"/>
              </a:stretch>
            </a:blipFill>
          </p:spPr>
        </p:sp>
        <p:sp>
          <p:nvSpPr>
            <p:cNvPr name="Freeform 8" id="8"/>
            <p:cNvSpPr/>
            <p:nvPr/>
          </p:nvSpPr>
          <p:spPr>
            <a:xfrm flipH="false" flipV="false" rot="0">
              <a:off x="0" y="3514445"/>
              <a:ext cx="11338268" cy="4070147"/>
            </a:xfrm>
            <a:custGeom>
              <a:avLst/>
              <a:gdLst/>
              <a:ahLst/>
              <a:cxnLst/>
              <a:rect r="r" b="b" t="t" l="l"/>
              <a:pathLst>
                <a:path h="4070147" w="11338268">
                  <a:moveTo>
                    <a:pt x="0" y="0"/>
                  </a:moveTo>
                  <a:lnTo>
                    <a:pt x="11338268" y="0"/>
                  </a:lnTo>
                  <a:lnTo>
                    <a:pt x="11338268" y="4070147"/>
                  </a:lnTo>
                  <a:lnTo>
                    <a:pt x="0" y="4070147"/>
                  </a:lnTo>
                  <a:lnTo>
                    <a:pt x="0" y="0"/>
                  </a:lnTo>
                  <a:close/>
                </a:path>
              </a:pathLst>
            </a:custGeom>
            <a:blipFill>
              <a:blip r:embed="rId5"/>
              <a:stretch>
                <a:fillRect l="0" t="0" r="0" b="0"/>
              </a:stretch>
            </a:blipFill>
          </p:spPr>
        </p:sp>
      </p:grpSp>
      <p:sp>
        <p:nvSpPr>
          <p:cNvPr name="Freeform 9" id="9"/>
          <p:cNvSpPr/>
          <p:nvPr/>
        </p:nvSpPr>
        <p:spPr>
          <a:xfrm flipH="false" flipV="false" rot="0">
            <a:off x="9144000" y="464766"/>
            <a:ext cx="8551859" cy="9357469"/>
          </a:xfrm>
          <a:custGeom>
            <a:avLst/>
            <a:gdLst/>
            <a:ahLst/>
            <a:cxnLst/>
            <a:rect r="r" b="b" t="t" l="l"/>
            <a:pathLst>
              <a:path h="9357469" w="8551859">
                <a:moveTo>
                  <a:pt x="0" y="0"/>
                </a:moveTo>
                <a:lnTo>
                  <a:pt x="8551859" y="0"/>
                </a:lnTo>
                <a:lnTo>
                  <a:pt x="8551859" y="9357468"/>
                </a:lnTo>
                <a:lnTo>
                  <a:pt x="0" y="9357468"/>
                </a:lnTo>
                <a:lnTo>
                  <a:pt x="0" y="0"/>
                </a:lnTo>
                <a:close/>
              </a:path>
            </a:pathLst>
          </a:custGeom>
          <a:blipFill>
            <a:blip r:embed="rId6"/>
            <a:stretch>
              <a:fillRect l="0" t="0" r="0" b="0"/>
            </a:stretch>
          </a:blipFill>
        </p:spPr>
      </p:sp>
      <p:sp>
        <p:nvSpPr>
          <p:cNvPr name="TextBox 10" id="10"/>
          <p:cNvSpPr txBox="true"/>
          <p:nvPr/>
        </p:nvSpPr>
        <p:spPr>
          <a:xfrm rot="0">
            <a:off x="1354017" y="2125688"/>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dữ liệu sau xử lý</a:t>
            </a:r>
          </a:p>
        </p:txBody>
      </p:sp>
      <p:sp>
        <p:nvSpPr>
          <p:cNvPr name="TextBox 11" id="11"/>
          <p:cNvSpPr txBox="true"/>
          <p:nvPr/>
        </p:nvSpPr>
        <p:spPr>
          <a:xfrm rot="0">
            <a:off x="1036456" y="848545"/>
            <a:ext cx="12251518" cy="872416"/>
          </a:xfrm>
          <a:prstGeom prst="rect">
            <a:avLst/>
          </a:prstGeom>
        </p:spPr>
        <p:txBody>
          <a:bodyPr anchor="t" rtlCol="false" tIns="0" lIns="0" bIns="0" rIns="0">
            <a:spAutoFit/>
          </a:bodyPr>
          <a:lstStyle/>
          <a:p>
            <a:pPr algn="just">
              <a:lnSpc>
                <a:spcPts val="7182"/>
              </a:lnSpc>
              <a:spcBef>
                <a:spcPct val="0"/>
              </a:spcBef>
            </a:pPr>
            <a:r>
              <a:rPr lang="en-US" b="true" sz="5130">
                <a:solidFill>
                  <a:srgbClr val="734C29"/>
                </a:solidFill>
                <a:latin typeface="Noto Sans Bold"/>
                <a:ea typeface="Noto Sans Bold"/>
                <a:cs typeface="Noto Sans Bold"/>
                <a:sym typeface="Noto Sans Bold"/>
              </a:rPr>
              <a:t>2.1 Tiền xử lý dữ liệu</a:t>
            </a:r>
          </a:p>
        </p:txBody>
      </p:sp>
      <p:sp>
        <p:nvSpPr>
          <p:cNvPr name="Freeform 12" id="12"/>
          <p:cNvSpPr/>
          <p:nvPr/>
        </p:nvSpPr>
        <p:spPr>
          <a:xfrm flipH="false" flipV="false" rot="0">
            <a:off x="7858341" y="1173453"/>
            <a:ext cx="547509" cy="547509"/>
          </a:xfrm>
          <a:custGeom>
            <a:avLst/>
            <a:gdLst/>
            <a:ahLst/>
            <a:cxnLst/>
            <a:rect r="r" b="b" t="t" l="l"/>
            <a:pathLst>
              <a:path h="547509" w="547509">
                <a:moveTo>
                  <a:pt x="0" y="0"/>
                </a:moveTo>
                <a:lnTo>
                  <a:pt x="547509" y="0"/>
                </a:lnTo>
                <a:lnTo>
                  <a:pt x="547509" y="547509"/>
                </a:lnTo>
                <a:lnTo>
                  <a:pt x="0" y="54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533400"/>
            <a:ext cx="12251518" cy="383507"/>
          </a:xfrm>
          <a:prstGeom prst="rect">
            <a:avLst/>
          </a:prstGeom>
        </p:spPr>
        <p:txBody>
          <a:bodyPr anchor="t" rtlCol="false" tIns="0" lIns="0" bIns="0" rIns="0">
            <a:spAutoFit/>
          </a:bodyPr>
          <a:lstStyle/>
          <a:p>
            <a:pPr algn="just">
              <a:lnSpc>
                <a:spcPts val="3192"/>
              </a:lnSpc>
              <a:spcBef>
                <a:spcPct val="0"/>
              </a:spcBef>
            </a:pPr>
            <a:r>
              <a:rPr lang="en-US" b="true" sz="228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2873" y="2238587"/>
            <a:ext cx="5647678" cy="818779"/>
            <a:chOff x="0" y="0"/>
            <a:chExt cx="1487454" cy="215645"/>
          </a:xfrm>
        </p:grpSpPr>
        <p:sp>
          <p:nvSpPr>
            <p:cNvPr name="Freeform 3" id="3"/>
            <p:cNvSpPr/>
            <p:nvPr/>
          </p:nvSpPr>
          <p:spPr>
            <a:xfrm flipH="false" flipV="false" rot="0">
              <a:off x="0" y="0"/>
              <a:ext cx="1487454" cy="215645"/>
            </a:xfrm>
            <a:custGeom>
              <a:avLst/>
              <a:gdLst/>
              <a:ahLst/>
              <a:cxnLst/>
              <a:rect r="r" b="b" t="t" l="l"/>
              <a:pathLst>
                <a:path h="215645" w="1487454">
                  <a:moveTo>
                    <a:pt x="69912" y="0"/>
                  </a:moveTo>
                  <a:lnTo>
                    <a:pt x="1417543" y="0"/>
                  </a:lnTo>
                  <a:cubicBezTo>
                    <a:pt x="1436084" y="0"/>
                    <a:pt x="1453867" y="7366"/>
                    <a:pt x="1466978" y="20477"/>
                  </a:cubicBezTo>
                  <a:cubicBezTo>
                    <a:pt x="1480089" y="33588"/>
                    <a:pt x="1487454" y="51370"/>
                    <a:pt x="1487454" y="69912"/>
                  </a:cubicBezTo>
                  <a:lnTo>
                    <a:pt x="1487454" y="145734"/>
                  </a:lnTo>
                  <a:cubicBezTo>
                    <a:pt x="1487454" y="184345"/>
                    <a:pt x="1456154" y="215645"/>
                    <a:pt x="1417543" y="215645"/>
                  </a:cubicBezTo>
                  <a:lnTo>
                    <a:pt x="69912" y="215645"/>
                  </a:lnTo>
                  <a:cubicBezTo>
                    <a:pt x="31300" y="215645"/>
                    <a:pt x="0" y="184345"/>
                    <a:pt x="0" y="145734"/>
                  </a:cubicBezTo>
                  <a:lnTo>
                    <a:pt x="0" y="69912"/>
                  </a:lnTo>
                  <a:cubicBezTo>
                    <a:pt x="0" y="31300"/>
                    <a:pt x="31300" y="0"/>
                    <a:pt x="69912"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487454" cy="272795"/>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7711856" y="2124121"/>
            <a:ext cx="9839790" cy="8038406"/>
            <a:chOff x="0" y="0"/>
            <a:chExt cx="13119719" cy="10717874"/>
          </a:xfrm>
        </p:grpSpPr>
        <p:sp>
          <p:nvSpPr>
            <p:cNvPr name="Freeform 6" id="6"/>
            <p:cNvSpPr/>
            <p:nvPr/>
          </p:nvSpPr>
          <p:spPr>
            <a:xfrm flipH="false" flipV="false" rot="0">
              <a:off x="0" y="0"/>
              <a:ext cx="13119719" cy="831982"/>
            </a:xfrm>
            <a:custGeom>
              <a:avLst/>
              <a:gdLst/>
              <a:ahLst/>
              <a:cxnLst/>
              <a:rect r="r" b="b" t="t" l="l"/>
              <a:pathLst>
                <a:path h="831982" w="13119719">
                  <a:moveTo>
                    <a:pt x="0" y="0"/>
                  </a:moveTo>
                  <a:lnTo>
                    <a:pt x="13119719" y="0"/>
                  </a:lnTo>
                  <a:lnTo>
                    <a:pt x="13119719" y="831982"/>
                  </a:lnTo>
                  <a:lnTo>
                    <a:pt x="0" y="831982"/>
                  </a:lnTo>
                  <a:lnTo>
                    <a:pt x="0" y="0"/>
                  </a:lnTo>
                  <a:close/>
                </a:path>
              </a:pathLst>
            </a:custGeom>
            <a:blipFill>
              <a:blip r:embed="rId2"/>
              <a:stretch>
                <a:fillRect l="0" t="0" r="0" b="0"/>
              </a:stretch>
            </a:blipFill>
          </p:spPr>
        </p:sp>
        <p:sp>
          <p:nvSpPr>
            <p:cNvPr name="Freeform 7" id="7"/>
            <p:cNvSpPr/>
            <p:nvPr/>
          </p:nvSpPr>
          <p:spPr>
            <a:xfrm flipH="false" flipV="false" rot="0">
              <a:off x="89953" y="763259"/>
              <a:ext cx="13029767" cy="9954615"/>
            </a:xfrm>
            <a:custGeom>
              <a:avLst/>
              <a:gdLst/>
              <a:ahLst/>
              <a:cxnLst/>
              <a:rect r="r" b="b" t="t" l="l"/>
              <a:pathLst>
                <a:path h="9954615" w="13029767">
                  <a:moveTo>
                    <a:pt x="0" y="0"/>
                  </a:moveTo>
                  <a:lnTo>
                    <a:pt x="13029766" y="0"/>
                  </a:lnTo>
                  <a:lnTo>
                    <a:pt x="13029766" y="9954615"/>
                  </a:lnTo>
                  <a:lnTo>
                    <a:pt x="0" y="9954615"/>
                  </a:lnTo>
                  <a:lnTo>
                    <a:pt x="0" y="0"/>
                  </a:lnTo>
                  <a:close/>
                </a:path>
              </a:pathLst>
            </a:custGeom>
            <a:blipFill>
              <a:blip r:embed="rId3"/>
              <a:stretch>
                <a:fillRect l="0" t="0" r="0" b="0"/>
              </a:stretch>
            </a:blipFill>
          </p:spPr>
        </p:sp>
      </p:grpSp>
      <p:sp>
        <p:nvSpPr>
          <p:cNvPr name="TextBox 8" id="8"/>
          <p:cNvSpPr txBox="true"/>
          <p:nvPr/>
        </p:nvSpPr>
        <p:spPr>
          <a:xfrm rot="0">
            <a:off x="1354017" y="2125688"/>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Bảng dữ liệu sau xử lý</a:t>
            </a:r>
          </a:p>
        </p:txBody>
      </p:sp>
      <p:sp>
        <p:nvSpPr>
          <p:cNvPr name="TextBox 9" id="9"/>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2.1 Tiền xử lý dữ liệu</a:t>
            </a:r>
          </a:p>
        </p:txBody>
      </p:sp>
      <p:sp>
        <p:nvSpPr>
          <p:cNvPr name="Freeform 10" id="10"/>
          <p:cNvSpPr/>
          <p:nvPr/>
        </p:nvSpPr>
        <p:spPr>
          <a:xfrm flipH="false" flipV="false" rot="0">
            <a:off x="9415892"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81699" y="2649253"/>
            <a:ext cx="10256770" cy="6609047"/>
          </a:xfrm>
          <a:custGeom>
            <a:avLst/>
            <a:gdLst/>
            <a:ahLst/>
            <a:cxnLst/>
            <a:rect r="r" b="b" t="t" l="l"/>
            <a:pathLst>
              <a:path h="6609047" w="10256770">
                <a:moveTo>
                  <a:pt x="0" y="0"/>
                </a:moveTo>
                <a:lnTo>
                  <a:pt x="10256770" y="0"/>
                </a:lnTo>
                <a:lnTo>
                  <a:pt x="10256770" y="6609047"/>
                </a:lnTo>
                <a:lnTo>
                  <a:pt x="0" y="6609047"/>
                </a:lnTo>
                <a:lnTo>
                  <a:pt x="0" y="0"/>
                </a:lnTo>
                <a:close/>
              </a:path>
            </a:pathLst>
          </a:custGeom>
          <a:blipFill>
            <a:blip r:embed="rId2"/>
            <a:stretch>
              <a:fillRect l="0" t="0" r="0" b="0"/>
            </a:stretch>
          </a:blipFill>
        </p:spPr>
      </p:sp>
      <p:sp>
        <p:nvSpPr>
          <p:cNvPr name="TextBox 3" id="3"/>
          <p:cNvSpPr txBox="true"/>
          <p:nvPr/>
        </p:nvSpPr>
        <p:spPr>
          <a:xfrm rot="0">
            <a:off x="444009" y="3824939"/>
            <a:ext cx="6800368" cy="4152901"/>
          </a:xfrm>
          <a:prstGeom prst="rect">
            <a:avLst/>
          </a:prstGeom>
        </p:spPr>
        <p:txBody>
          <a:bodyPr anchor="t" rtlCol="false" tIns="0" lIns="0" bIns="0" rIns="0">
            <a:spAutoFit/>
          </a:bodyPr>
          <a:lstStyle/>
          <a:p>
            <a:pPr algn="just">
              <a:lnSpc>
                <a:spcPts val="4799"/>
              </a:lnSpc>
            </a:pPr>
            <a:r>
              <a:rPr lang="en-US" sz="2999">
                <a:solidFill>
                  <a:srgbClr val="000002"/>
                </a:solidFill>
                <a:latin typeface="Muli"/>
                <a:ea typeface="Muli"/>
                <a:cs typeface="Muli"/>
                <a:sym typeface="Muli"/>
              </a:rPr>
              <a:t>Chuyển thuộc tính dtbhk thành thuộc tính đầu ra ‘xeploai’ như sau: </a:t>
            </a:r>
          </a:p>
          <a:p>
            <a:pPr algn="just" marL="647697" indent="-323848" lvl="1">
              <a:lnSpc>
                <a:spcPts val="4799"/>
              </a:lnSpc>
              <a:buFont typeface="Arial"/>
              <a:buChar char="•"/>
            </a:pPr>
            <a:r>
              <a:rPr lang="en-US" sz="2999">
                <a:solidFill>
                  <a:srgbClr val="000002"/>
                </a:solidFill>
                <a:latin typeface="Muli"/>
                <a:ea typeface="Muli"/>
                <a:cs typeface="Muli"/>
                <a:sym typeface="Muli"/>
              </a:rPr>
              <a:t>Dưới 5: gán xeploai là 0.</a:t>
            </a:r>
          </a:p>
          <a:p>
            <a:pPr algn="just" marL="647697" indent="-323848" lvl="1">
              <a:lnSpc>
                <a:spcPts val="4799"/>
              </a:lnSpc>
              <a:buFont typeface="Arial"/>
              <a:buChar char="•"/>
            </a:pPr>
            <a:r>
              <a:rPr lang="en-US" sz="2999">
                <a:solidFill>
                  <a:srgbClr val="000002"/>
                </a:solidFill>
                <a:latin typeface="Muli"/>
                <a:ea typeface="Muli"/>
                <a:cs typeface="Muli"/>
                <a:sym typeface="Muli"/>
              </a:rPr>
              <a:t>Từ 5 đến dưới 6.5: gán xeploai là 1. </a:t>
            </a:r>
          </a:p>
          <a:p>
            <a:pPr algn="just" marL="647697" indent="-323848" lvl="1">
              <a:lnSpc>
                <a:spcPts val="4799"/>
              </a:lnSpc>
              <a:buFont typeface="Arial"/>
              <a:buChar char="•"/>
            </a:pPr>
            <a:r>
              <a:rPr lang="en-US" sz="2999">
                <a:solidFill>
                  <a:srgbClr val="000002"/>
                </a:solidFill>
                <a:latin typeface="Muli"/>
                <a:ea typeface="Muli"/>
                <a:cs typeface="Muli"/>
                <a:sym typeface="Muli"/>
              </a:rPr>
              <a:t>Từ 6.5 đến dưới 8: gán xeploai là 2. </a:t>
            </a:r>
          </a:p>
          <a:p>
            <a:pPr algn="just" marL="647697" indent="-323848" lvl="1">
              <a:lnSpc>
                <a:spcPts val="4799"/>
              </a:lnSpc>
              <a:buFont typeface="Arial"/>
              <a:buChar char="•"/>
            </a:pPr>
            <a:r>
              <a:rPr lang="en-US" sz="2999">
                <a:solidFill>
                  <a:srgbClr val="000002"/>
                </a:solidFill>
                <a:latin typeface="Muli"/>
                <a:ea typeface="Muli"/>
                <a:cs typeface="Muli"/>
                <a:sym typeface="Muli"/>
              </a:rPr>
              <a:t>Từ 8 đến dưới 9: gán xeploai là 3. </a:t>
            </a:r>
          </a:p>
          <a:p>
            <a:pPr algn="just" marL="647697" indent="-323848" lvl="1">
              <a:lnSpc>
                <a:spcPts val="4799"/>
              </a:lnSpc>
              <a:buFont typeface="Arial"/>
              <a:buChar char="•"/>
            </a:pPr>
            <a:r>
              <a:rPr lang="en-US" sz="2999">
                <a:solidFill>
                  <a:srgbClr val="000002"/>
                </a:solidFill>
                <a:latin typeface="Muli"/>
                <a:ea typeface="Muli"/>
                <a:cs typeface="Muli"/>
                <a:sym typeface="Muli"/>
              </a:rPr>
              <a:t>Từ 9 trở lên: gán drltl là 4. </a:t>
            </a:r>
          </a:p>
        </p:txBody>
      </p:sp>
      <p:sp>
        <p:nvSpPr>
          <p:cNvPr name="TextBox 4" id="4"/>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5" id="5"/>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16642" y="1169716"/>
            <a:ext cx="6794045" cy="5834886"/>
          </a:xfrm>
          <a:custGeom>
            <a:avLst/>
            <a:gdLst/>
            <a:ahLst/>
            <a:cxnLst/>
            <a:rect r="r" b="b" t="t" l="l"/>
            <a:pathLst>
              <a:path h="5834886" w="6794045">
                <a:moveTo>
                  <a:pt x="0" y="0"/>
                </a:moveTo>
                <a:lnTo>
                  <a:pt x="6794045" y="0"/>
                </a:lnTo>
                <a:lnTo>
                  <a:pt x="6794045" y="5834886"/>
                </a:lnTo>
                <a:lnTo>
                  <a:pt x="0" y="5834886"/>
                </a:lnTo>
                <a:lnTo>
                  <a:pt x="0" y="0"/>
                </a:lnTo>
                <a:close/>
              </a:path>
            </a:pathLst>
          </a:custGeom>
          <a:blipFill>
            <a:blip r:embed="rId2"/>
            <a:stretch>
              <a:fillRect l="0" t="0" r="0" b="0"/>
            </a:stretch>
          </a:blipFill>
        </p:spPr>
      </p:sp>
      <p:sp>
        <p:nvSpPr>
          <p:cNvPr name="Freeform 3" id="3"/>
          <p:cNvSpPr/>
          <p:nvPr/>
        </p:nvSpPr>
        <p:spPr>
          <a:xfrm flipH="false" flipV="false" rot="0">
            <a:off x="5933720" y="7147477"/>
            <a:ext cx="11576966" cy="2911069"/>
          </a:xfrm>
          <a:custGeom>
            <a:avLst/>
            <a:gdLst/>
            <a:ahLst/>
            <a:cxnLst/>
            <a:rect r="r" b="b" t="t" l="l"/>
            <a:pathLst>
              <a:path h="2911069" w="11576966">
                <a:moveTo>
                  <a:pt x="0" y="0"/>
                </a:moveTo>
                <a:lnTo>
                  <a:pt x="11576967" y="0"/>
                </a:lnTo>
                <a:lnTo>
                  <a:pt x="11576967" y="2911068"/>
                </a:lnTo>
                <a:lnTo>
                  <a:pt x="0" y="2911068"/>
                </a:lnTo>
                <a:lnTo>
                  <a:pt x="0" y="0"/>
                </a:lnTo>
                <a:close/>
              </a:path>
            </a:pathLst>
          </a:custGeom>
          <a:blipFill>
            <a:blip r:embed="rId3"/>
            <a:stretch>
              <a:fillRect l="0" t="0" r="0" b="0"/>
            </a:stretch>
          </a:blipFill>
        </p:spPr>
      </p:sp>
      <p:grpSp>
        <p:nvGrpSpPr>
          <p:cNvPr name="Group 4" id="4"/>
          <p:cNvGrpSpPr/>
          <p:nvPr/>
        </p:nvGrpSpPr>
        <p:grpSpPr>
          <a:xfrm rot="0">
            <a:off x="1028700" y="3384363"/>
            <a:ext cx="8845633" cy="2822889"/>
            <a:chOff x="0" y="0"/>
            <a:chExt cx="11794178" cy="3763852"/>
          </a:xfrm>
        </p:grpSpPr>
        <p:sp>
          <p:nvSpPr>
            <p:cNvPr name="TextBox 5" id="5"/>
            <p:cNvSpPr txBox="true"/>
            <p:nvPr/>
          </p:nvSpPr>
          <p:spPr>
            <a:xfrm rot="0">
              <a:off x="0" y="-152400"/>
              <a:ext cx="11794178" cy="3010297"/>
            </a:xfrm>
            <a:prstGeom prst="rect">
              <a:avLst/>
            </a:prstGeom>
          </p:spPr>
          <p:txBody>
            <a:bodyPr anchor="t" rtlCol="false" tIns="0" lIns="0" bIns="0" rIns="0">
              <a:spAutoFit/>
            </a:bodyPr>
            <a:lstStyle/>
            <a:p>
              <a:pPr algn="just">
                <a:lnSpc>
                  <a:spcPts val="6243"/>
                </a:lnSpc>
              </a:pPr>
              <a:r>
                <a:rPr lang="en-US" sz="3902">
                  <a:solidFill>
                    <a:srgbClr val="000002"/>
                  </a:solidFill>
                  <a:latin typeface="Muli"/>
                  <a:ea typeface="Muli"/>
                  <a:cs typeface="Muli"/>
                  <a:sym typeface="Muli"/>
                </a:rPr>
                <a:t>Gộp các thuộc tính hệ đào tào và khoa thành 1 thuộc tính: </a:t>
              </a:r>
            </a:p>
            <a:p>
              <a:pPr algn="just" marL="842497" indent="-421248" lvl="1">
                <a:lnSpc>
                  <a:spcPts val="6243"/>
                </a:lnSpc>
                <a:buFont typeface="Arial"/>
                <a:buChar char="•"/>
              </a:pPr>
              <a:r>
                <a:rPr lang="en-US" sz="3902">
                  <a:solidFill>
                    <a:srgbClr val="000002"/>
                  </a:solidFill>
                  <a:latin typeface="Muli"/>
                  <a:ea typeface="Muli"/>
                  <a:cs typeface="Muli"/>
                  <a:sym typeface="Muli"/>
                </a:rPr>
                <a:t>Thuộc tính hệ đào tạo:</a:t>
              </a:r>
            </a:p>
          </p:txBody>
        </p:sp>
        <p:sp>
          <p:nvSpPr>
            <p:cNvPr name="TextBox 6" id="6"/>
            <p:cNvSpPr txBox="true"/>
            <p:nvPr/>
          </p:nvSpPr>
          <p:spPr>
            <a:xfrm rot="0">
              <a:off x="0" y="2835028"/>
              <a:ext cx="11794178" cy="928824"/>
            </a:xfrm>
            <a:prstGeom prst="rect">
              <a:avLst/>
            </a:prstGeom>
          </p:spPr>
          <p:txBody>
            <a:bodyPr anchor="t" rtlCol="false" tIns="0" lIns="0" bIns="0" rIns="0">
              <a:spAutoFit/>
            </a:bodyPr>
            <a:lstStyle/>
            <a:p>
              <a:pPr algn="just" marL="842497" indent="-421248" lvl="1">
                <a:lnSpc>
                  <a:spcPts val="6243"/>
                </a:lnSpc>
                <a:buFont typeface="Arial"/>
                <a:buChar char="•"/>
              </a:pPr>
              <a:r>
                <a:rPr lang="en-US" sz="3902">
                  <a:solidFill>
                    <a:srgbClr val="000002"/>
                  </a:solidFill>
                  <a:latin typeface="Muli"/>
                  <a:ea typeface="Muli"/>
                  <a:cs typeface="Muli"/>
                  <a:sym typeface="Muli"/>
                </a:rPr>
                <a:t>Thuộc tính khoa:</a:t>
              </a:r>
            </a:p>
          </p:txBody>
        </p:sp>
      </p:grpSp>
      <p:sp>
        <p:nvSpPr>
          <p:cNvPr name="TextBox 7" id="7"/>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8" id="8"/>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3081774" y="1505903"/>
            <a:ext cx="4776312" cy="4410197"/>
          </a:xfrm>
          <a:custGeom>
            <a:avLst/>
            <a:gdLst/>
            <a:ahLst/>
            <a:cxnLst/>
            <a:rect r="r" b="b" t="t" l="l"/>
            <a:pathLst>
              <a:path h="4410197" w="4776312">
                <a:moveTo>
                  <a:pt x="0" y="0"/>
                </a:moveTo>
                <a:lnTo>
                  <a:pt x="4776312" y="0"/>
                </a:lnTo>
                <a:lnTo>
                  <a:pt x="4776312" y="4410197"/>
                </a:lnTo>
                <a:lnTo>
                  <a:pt x="0" y="4410197"/>
                </a:lnTo>
                <a:lnTo>
                  <a:pt x="0" y="0"/>
                </a:lnTo>
                <a:close/>
              </a:path>
            </a:pathLst>
          </a:custGeom>
          <a:blipFill>
            <a:blip r:embed="rId2"/>
            <a:stretch>
              <a:fillRect l="-153370" t="0" r="-171936" b="-271883"/>
            </a:stretch>
          </a:blipFill>
        </p:spPr>
      </p:sp>
      <p:sp>
        <p:nvSpPr>
          <p:cNvPr name="Freeform 6" id="6"/>
          <p:cNvSpPr/>
          <p:nvPr/>
        </p:nvSpPr>
        <p:spPr>
          <a:xfrm flipH="false" flipV="false" rot="0">
            <a:off x="9853035" y="5916100"/>
            <a:ext cx="6130962" cy="4128155"/>
          </a:xfrm>
          <a:custGeom>
            <a:avLst/>
            <a:gdLst/>
            <a:ahLst/>
            <a:cxnLst/>
            <a:rect r="r" b="b" t="t" l="l"/>
            <a:pathLst>
              <a:path h="4128155" w="6130962">
                <a:moveTo>
                  <a:pt x="0" y="0"/>
                </a:moveTo>
                <a:lnTo>
                  <a:pt x="6130962" y="0"/>
                </a:lnTo>
                <a:lnTo>
                  <a:pt x="6130962" y="4128154"/>
                </a:lnTo>
                <a:lnTo>
                  <a:pt x="0" y="4128154"/>
                </a:lnTo>
                <a:lnTo>
                  <a:pt x="0" y="0"/>
                </a:lnTo>
                <a:close/>
              </a:path>
            </a:pathLst>
          </a:custGeom>
          <a:blipFill>
            <a:blip r:embed="rId2"/>
            <a:stretch>
              <a:fillRect l="-210144" t="0" r="0" b="-271883"/>
            </a:stretch>
          </a:blipFill>
        </p:spPr>
      </p:sp>
      <p:sp>
        <p:nvSpPr>
          <p:cNvPr name="Freeform 7" id="7"/>
          <p:cNvSpPr/>
          <p:nvPr/>
        </p:nvSpPr>
        <p:spPr>
          <a:xfrm flipH="false" flipV="false" rot="0">
            <a:off x="9144000" y="1520803"/>
            <a:ext cx="4659570" cy="4266096"/>
          </a:xfrm>
          <a:custGeom>
            <a:avLst/>
            <a:gdLst/>
            <a:ahLst/>
            <a:cxnLst/>
            <a:rect r="r" b="b" t="t" l="l"/>
            <a:pathLst>
              <a:path h="4266096" w="4659570">
                <a:moveTo>
                  <a:pt x="0" y="0"/>
                </a:moveTo>
                <a:lnTo>
                  <a:pt x="4659570" y="0"/>
                </a:lnTo>
                <a:lnTo>
                  <a:pt x="4659570" y="4266096"/>
                </a:lnTo>
                <a:lnTo>
                  <a:pt x="0" y="4266096"/>
                </a:lnTo>
                <a:lnTo>
                  <a:pt x="0" y="0"/>
                </a:lnTo>
                <a:close/>
              </a:path>
            </a:pathLst>
          </a:custGeom>
          <a:blipFill>
            <a:blip r:embed="rId3"/>
            <a:stretch>
              <a:fillRect l="0" t="0" r="0" b="0"/>
            </a:stretch>
          </a:blipFill>
        </p:spPr>
      </p:sp>
      <p:sp>
        <p:nvSpPr>
          <p:cNvPr name="TextBox 8" id="8"/>
          <p:cNvSpPr txBox="true"/>
          <p:nvPr/>
        </p:nvSpPr>
        <p:spPr>
          <a:xfrm rot="0">
            <a:off x="1038225" y="4170975"/>
            <a:ext cx="7770782" cy="4448694"/>
          </a:xfrm>
          <a:prstGeom prst="rect">
            <a:avLst/>
          </a:prstGeom>
        </p:spPr>
        <p:txBody>
          <a:bodyPr anchor="t" rtlCol="false" tIns="0" lIns="0" bIns="0" rIns="0">
            <a:spAutoFit/>
          </a:bodyPr>
          <a:lstStyle/>
          <a:p>
            <a:pPr algn="just">
              <a:lnSpc>
                <a:spcPts val="4483"/>
              </a:lnSpc>
            </a:pPr>
            <a:r>
              <a:rPr lang="en-US" sz="2802" b="true">
                <a:solidFill>
                  <a:srgbClr val="000002"/>
                </a:solidFill>
                <a:latin typeface="Muli Bold"/>
                <a:ea typeface="Muli Bold"/>
                <a:cs typeface="Muli Bold"/>
                <a:sym typeface="Muli Bold"/>
              </a:rPr>
              <a:t>a. Thuộc tính phân loại</a:t>
            </a:r>
          </a:p>
          <a:p>
            <a:pPr algn="just" marL="605013" indent="-302507" lvl="1">
              <a:lnSpc>
                <a:spcPts val="4483"/>
              </a:lnSpc>
              <a:buFont typeface="Arial"/>
              <a:buChar char="•"/>
            </a:pPr>
            <a:r>
              <a:rPr lang="en-US" b="true" sz="2802">
                <a:solidFill>
                  <a:srgbClr val="D86E47"/>
                </a:solidFill>
                <a:latin typeface="Muli Bold"/>
                <a:ea typeface="Muli Bold"/>
                <a:cs typeface="Muli Bold"/>
                <a:sym typeface="Muli Bold"/>
              </a:rPr>
              <a:t>Giới tính:</a:t>
            </a:r>
            <a:r>
              <a:rPr lang="en-US" sz="2802">
                <a:solidFill>
                  <a:srgbClr val="000002"/>
                </a:solidFill>
                <a:latin typeface="Muli"/>
                <a:ea typeface="Muli"/>
                <a:cs typeface="Muli"/>
                <a:sym typeface="Muli"/>
              </a:rPr>
              <a:t> 87.67% một giới tính, 12.33% còn lại, cho thấy sự mất cân bằng trong dữ liệu.</a:t>
            </a:r>
          </a:p>
          <a:p>
            <a:pPr algn="just" marL="605013" indent="-302507" lvl="1">
              <a:lnSpc>
                <a:spcPts val="4483"/>
              </a:lnSpc>
              <a:buFont typeface="Arial"/>
              <a:buChar char="•"/>
            </a:pPr>
            <a:r>
              <a:rPr lang="en-US" b="true" sz="2802">
                <a:solidFill>
                  <a:srgbClr val="D86E47"/>
                </a:solidFill>
                <a:latin typeface="Muli Bold"/>
                <a:ea typeface="Muli Bold"/>
                <a:cs typeface="Muli Bold"/>
                <a:sym typeface="Muli Bold"/>
              </a:rPr>
              <a:t>Khóa học:</a:t>
            </a:r>
            <a:r>
              <a:rPr lang="en-US" sz="2802">
                <a:solidFill>
                  <a:srgbClr val="000002"/>
                </a:solidFill>
                <a:latin typeface="Muli"/>
                <a:ea typeface="Muli"/>
                <a:cs typeface="Muli"/>
                <a:sym typeface="Muli"/>
              </a:rPr>
              <a:t> Phân bổ khá đồng đều, một số khóa chiếm tỷ lệ cao hơn.</a:t>
            </a:r>
          </a:p>
          <a:p>
            <a:pPr algn="just" marL="605013" indent="-302507" lvl="1">
              <a:lnSpc>
                <a:spcPts val="4483"/>
              </a:lnSpc>
              <a:buFont typeface="Arial"/>
              <a:buChar char="•"/>
            </a:pPr>
            <a:r>
              <a:rPr lang="en-US" b="true" sz="2802">
                <a:solidFill>
                  <a:srgbClr val="D86E47"/>
                </a:solidFill>
                <a:latin typeface="Muli Bold"/>
                <a:ea typeface="Muli Bold"/>
                <a:cs typeface="Muli Bold"/>
                <a:sym typeface="Muli Bold"/>
              </a:rPr>
              <a:t>Chuyên ngành 2:</a:t>
            </a:r>
            <a:r>
              <a:rPr lang="en-US" sz="2802">
                <a:solidFill>
                  <a:srgbClr val="000002"/>
                </a:solidFill>
                <a:latin typeface="Muli"/>
                <a:ea typeface="Muli"/>
                <a:cs typeface="Muli"/>
                <a:sym typeface="Muli"/>
              </a:rPr>
              <a:t> Nhiều nhãn nhỏ, phản ánh sự đa dạng trong chuyên ngành sinh viên chọn.</a:t>
            </a:r>
          </a:p>
        </p:txBody>
      </p:sp>
      <p:sp>
        <p:nvSpPr>
          <p:cNvPr name="TextBox 9" id="9"/>
          <p:cNvSpPr txBox="true"/>
          <p:nvPr/>
        </p:nvSpPr>
        <p:spPr>
          <a:xfrm rot="0">
            <a:off x="1028700" y="2491375"/>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Phân tích đơn biến</a:t>
            </a:r>
          </a:p>
        </p:txBody>
      </p:sp>
      <p:sp>
        <p:nvSpPr>
          <p:cNvPr name="TextBox 10" id="10"/>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11" id="11"/>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9816372" y="1983105"/>
            <a:ext cx="8285871" cy="7614917"/>
            <a:chOff x="0" y="0"/>
            <a:chExt cx="11047828" cy="10153222"/>
          </a:xfrm>
        </p:grpSpPr>
        <p:sp>
          <p:nvSpPr>
            <p:cNvPr name="Freeform 6" id="6"/>
            <p:cNvSpPr/>
            <p:nvPr/>
          </p:nvSpPr>
          <p:spPr>
            <a:xfrm flipH="false" flipV="false" rot="0">
              <a:off x="382262" y="0"/>
              <a:ext cx="4713795" cy="5099422"/>
            </a:xfrm>
            <a:custGeom>
              <a:avLst/>
              <a:gdLst/>
              <a:ahLst/>
              <a:cxnLst/>
              <a:rect r="r" b="b" t="t" l="l"/>
              <a:pathLst>
                <a:path h="5099422" w="4713795">
                  <a:moveTo>
                    <a:pt x="0" y="0"/>
                  </a:moveTo>
                  <a:lnTo>
                    <a:pt x="4713795" y="0"/>
                  </a:lnTo>
                  <a:lnTo>
                    <a:pt x="4713795" y="5099422"/>
                  </a:lnTo>
                  <a:lnTo>
                    <a:pt x="0" y="5099422"/>
                  </a:lnTo>
                  <a:lnTo>
                    <a:pt x="0" y="0"/>
                  </a:lnTo>
                  <a:close/>
                </a:path>
              </a:pathLst>
            </a:custGeom>
            <a:blipFill>
              <a:blip r:embed="rId2"/>
              <a:stretch>
                <a:fillRect l="-22713" t="-99929" r="-396121" b="-187282"/>
              </a:stretch>
            </a:blipFill>
          </p:spPr>
        </p:sp>
        <p:sp>
          <p:nvSpPr>
            <p:cNvPr name="Freeform 7" id="7"/>
            <p:cNvSpPr/>
            <p:nvPr/>
          </p:nvSpPr>
          <p:spPr>
            <a:xfrm flipH="false" flipV="false" rot="0">
              <a:off x="0" y="5099422"/>
              <a:ext cx="5096057" cy="5053801"/>
            </a:xfrm>
            <a:custGeom>
              <a:avLst/>
              <a:gdLst/>
              <a:ahLst/>
              <a:cxnLst/>
              <a:rect r="r" b="b" t="t" l="l"/>
              <a:pathLst>
                <a:path h="5053801" w="5096057">
                  <a:moveTo>
                    <a:pt x="0" y="0"/>
                  </a:moveTo>
                  <a:lnTo>
                    <a:pt x="5096057" y="0"/>
                  </a:lnTo>
                  <a:lnTo>
                    <a:pt x="5096057" y="5053800"/>
                  </a:lnTo>
                  <a:lnTo>
                    <a:pt x="0" y="5053800"/>
                  </a:lnTo>
                  <a:lnTo>
                    <a:pt x="0" y="0"/>
                  </a:lnTo>
                  <a:close/>
                </a:path>
              </a:pathLst>
            </a:custGeom>
            <a:blipFill>
              <a:blip r:embed="rId2"/>
              <a:stretch>
                <a:fillRect l="-345639" t="-99929" r="-29983" b="-187282"/>
              </a:stretch>
            </a:blipFill>
          </p:spPr>
        </p:sp>
        <p:sp>
          <p:nvSpPr>
            <p:cNvPr name="Freeform 8" id="8"/>
            <p:cNvSpPr/>
            <p:nvPr/>
          </p:nvSpPr>
          <p:spPr>
            <a:xfrm flipH="false" flipV="false" rot="0">
              <a:off x="5496525" y="0"/>
              <a:ext cx="5551303" cy="4967434"/>
            </a:xfrm>
            <a:custGeom>
              <a:avLst/>
              <a:gdLst/>
              <a:ahLst/>
              <a:cxnLst/>
              <a:rect r="r" b="b" t="t" l="l"/>
              <a:pathLst>
                <a:path h="4967434" w="5551303">
                  <a:moveTo>
                    <a:pt x="0" y="0"/>
                  </a:moveTo>
                  <a:lnTo>
                    <a:pt x="5551303" y="0"/>
                  </a:lnTo>
                  <a:lnTo>
                    <a:pt x="5551303" y="4967434"/>
                  </a:lnTo>
                  <a:lnTo>
                    <a:pt x="0" y="4967434"/>
                  </a:lnTo>
                  <a:lnTo>
                    <a:pt x="0" y="0"/>
                  </a:lnTo>
                  <a:close/>
                </a:path>
              </a:pathLst>
            </a:custGeom>
            <a:blipFill>
              <a:blip r:embed="rId2"/>
              <a:stretch>
                <a:fillRect l="-155560" t="-99929" r="-173596" b="-187282"/>
              </a:stretch>
            </a:blipFill>
          </p:spPr>
        </p:sp>
        <p:sp>
          <p:nvSpPr>
            <p:cNvPr name="Freeform 9" id="9"/>
            <p:cNvSpPr/>
            <p:nvPr/>
          </p:nvSpPr>
          <p:spPr>
            <a:xfrm flipH="false" flipV="false" rot="0">
              <a:off x="5840194" y="5099422"/>
              <a:ext cx="4863964" cy="5053801"/>
            </a:xfrm>
            <a:custGeom>
              <a:avLst/>
              <a:gdLst/>
              <a:ahLst/>
              <a:cxnLst/>
              <a:rect r="r" b="b" t="t" l="l"/>
              <a:pathLst>
                <a:path h="5053801" w="4863964">
                  <a:moveTo>
                    <a:pt x="0" y="0"/>
                  </a:moveTo>
                  <a:lnTo>
                    <a:pt x="4863964" y="0"/>
                  </a:lnTo>
                  <a:lnTo>
                    <a:pt x="4863964" y="5053800"/>
                  </a:lnTo>
                  <a:lnTo>
                    <a:pt x="0" y="5053800"/>
                  </a:lnTo>
                  <a:lnTo>
                    <a:pt x="0" y="0"/>
                  </a:lnTo>
                  <a:close/>
                </a:path>
              </a:pathLst>
            </a:custGeom>
            <a:blipFill>
              <a:blip r:embed="rId2"/>
              <a:stretch>
                <a:fillRect l="-15581" t="-211047" r="-418482" b="-103941"/>
              </a:stretch>
            </a:blipFill>
          </p:spPr>
        </p:sp>
      </p:grpSp>
      <p:sp>
        <p:nvSpPr>
          <p:cNvPr name="TextBox 10" id="10"/>
          <p:cNvSpPr txBox="true"/>
          <p:nvPr/>
        </p:nvSpPr>
        <p:spPr>
          <a:xfrm rot="0">
            <a:off x="1028700" y="4070962"/>
            <a:ext cx="8234809" cy="4502150"/>
          </a:xfrm>
          <a:prstGeom prst="rect">
            <a:avLst/>
          </a:prstGeom>
        </p:spPr>
        <p:txBody>
          <a:bodyPr anchor="t" rtlCol="false" tIns="0" lIns="0" bIns="0" rIns="0">
            <a:spAutoFit/>
          </a:bodyPr>
          <a:lstStyle/>
          <a:p>
            <a:pPr algn="just">
              <a:lnSpc>
                <a:spcPts val="3999"/>
              </a:lnSpc>
            </a:pPr>
            <a:r>
              <a:rPr lang="en-US" sz="2499" b="true">
                <a:solidFill>
                  <a:srgbClr val="000000"/>
                </a:solidFill>
                <a:latin typeface="Muli Bold"/>
                <a:ea typeface="Muli Bold"/>
                <a:cs typeface="Muli Bold"/>
                <a:sym typeface="Muli Bold"/>
              </a:rPr>
              <a:t>a. Thuộc tính phân loại</a:t>
            </a:r>
          </a:p>
          <a:p>
            <a:pPr algn="just" marL="539749" indent="-269875" lvl="1">
              <a:lnSpc>
                <a:spcPts val="3999"/>
              </a:lnSpc>
              <a:buFont typeface="Arial"/>
              <a:buChar char="•"/>
            </a:pPr>
            <a:r>
              <a:rPr lang="en-US" b="true" sz="2499">
                <a:solidFill>
                  <a:srgbClr val="D86E47"/>
                </a:solidFill>
                <a:latin typeface="Muli Bold"/>
                <a:ea typeface="Muli Bold"/>
                <a:cs typeface="Muli Bold"/>
                <a:sym typeface="Muli Bold"/>
              </a:rPr>
              <a:t>Hệ đào tạo:</a:t>
            </a:r>
            <a:r>
              <a:rPr lang="en-US" sz="2499">
                <a:solidFill>
                  <a:srgbClr val="000000"/>
                </a:solidFill>
                <a:latin typeface="Muli"/>
                <a:ea typeface="Muli"/>
                <a:cs typeface="Muli"/>
                <a:sym typeface="Muli"/>
              </a:rPr>
              <a:t> CQUI chiếm 63.93%, CLC 28.64%, phần lớn sinh viên thuộc hai hệ chính.</a:t>
            </a:r>
          </a:p>
          <a:p>
            <a:pPr algn="just" marL="539749" indent="-269875" lvl="1">
              <a:lnSpc>
                <a:spcPts val="3999"/>
              </a:lnSpc>
              <a:buFont typeface="Arial"/>
              <a:buChar char="•"/>
            </a:pPr>
            <a:r>
              <a:rPr lang="en-US" b="true" sz="2499">
                <a:solidFill>
                  <a:srgbClr val="D86E47"/>
                </a:solidFill>
                <a:latin typeface="Muli Bold"/>
                <a:ea typeface="Muli Bold"/>
                <a:cs typeface="Muli Bold"/>
                <a:sym typeface="Muli Bold"/>
              </a:rPr>
              <a:t>Khoa:</a:t>
            </a:r>
            <a:r>
              <a:rPr lang="en-US" sz="2499">
                <a:solidFill>
                  <a:srgbClr val="000000"/>
                </a:solidFill>
                <a:latin typeface="Muli"/>
                <a:ea typeface="Muli"/>
                <a:cs typeface="Muli"/>
                <a:sym typeface="Muli"/>
              </a:rPr>
              <a:t> Phân bổ đồng đều nhưng HHT, MMT&amp;TT, CNPM chiếm tỷ lệ cao hơn.</a:t>
            </a:r>
          </a:p>
          <a:p>
            <a:pPr algn="just" marL="539749" indent="-269875" lvl="1">
              <a:lnSpc>
                <a:spcPts val="3999"/>
              </a:lnSpc>
              <a:buFont typeface="Arial"/>
              <a:buChar char="•"/>
            </a:pPr>
            <a:r>
              <a:rPr lang="en-US" b="true" sz="2499">
                <a:solidFill>
                  <a:srgbClr val="D86E47"/>
                </a:solidFill>
                <a:latin typeface="Muli Bold"/>
                <a:ea typeface="Muli Bold"/>
                <a:cs typeface="Muli Bold"/>
                <a:sym typeface="Muli Bold"/>
              </a:rPr>
              <a:t>Khu vực:</a:t>
            </a:r>
            <a:r>
              <a:rPr lang="en-US" sz="2499">
                <a:solidFill>
                  <a:srgbClr val="000000"/>
                </a:solidFill>
                <a:latin typeface="Muli"/>
                <a:ea typeface="Muli"/>
                <a:cs typeface="Muli"/>
                <a:sym typeface="Muli"/>
              </a:rPr>
              <a:t> Phân bố đều, khu vực 1 và 2 chiếm tỷ lệ lớn, phản ánh sự đa dạng địa lý.</a:t>
            </a:r>
          </a:p>
          <a:p>
            <a:pPr algn="just" marL="539749" indent="-269875" lvl="1">
              <a:lnSpc>
                <a:spcPts val="3999"/>
              </a:lnSpc>
              <a:buFont typeface="Arial"/>
              <a:buChar char="•"/>
            </a:pPr>
            <a:r>
              <a:rPr lang="en-US" b="true" sz="2499">
                <a:solidFill>
                  <a:srgbClr val="D86E47"/>
                </a:solidFill>
                <a:latin typeface="Muli Bold"/>
                <a:ea typeface="Muli Bold"/>
                <a:cs typeface="Muli Bold"/>
                <a:sym typeface="Muli Bold"/>
              </a:rPr>
              <a:t>Xếp loại AV: </a:t>
            </a:r>
            <a:r>
              <a:rPr lang="en-US" sz="2499">
                <a:solidFill>
                  <a:srgbClr val="000000"/>
                </a:solidFill>
                <a:latin typeface="Muli"/>
                <a:ea typeface="Muli"/>
                <a:cs typeface="Muli"/>
                <a:sym typeface="Muli"/>
              </a:rPr>
              <a:t>Đồng đều, tập trung vào mức cao (5.0, 4.5), phản ánh trình độ ngoại ngữ tốt.</a:t>
            </a:r>
          </a:p>
        </p:txBody>
      </p:sp>
      <p:sp>
        <p:nvSpPr>
          <p:cNvPr name="TextBox 11" id="11"/>
          <p:cNvSpPr txBox="true"/>
          <p:nvPr/>
        </p:nvSpPr>
        <p:spPr>
          <a:xfrm rot="0">
            <a:off x="1028700" y="2491375"/>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Phân tích đơn biến</a:t>
            </a:r>
          </a:p>
        </p:txBody>
      </p:sp>
      <p:sp>
        <p:nvSpPr>
          <p:cNvPr name="TextBox 12" id="12"/>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13" id="13"/>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28700" y="3827983"/>
            <a:ext cx="8115300" cy="5584825"/>
          </a:xfrm>
          <a:prstGeom prst="rect">
            <a:avLst/>
          </a:prstGeom>
        </p:spPr>
        <p:txBody>
          <a:bodyPr anchor="t" rtlCol="false" tIns="0" lIns="0" bIns="0" rIns="0">
            <a:spAutoFit/>
          </a:bodyPr>
          <a:lstStyle/>
          <a:p>
            <a:pPr algn="just">
              <a:lnSpc>
                <a:spcPts val="4999"/>
              </a:lnSpc>
            </a:pPr>
            <a:r>
              <a:rPr lang="en-US" sz="2499" b="true">
                <a:solidFill>
                  <a:srgbClr val="000000"/>
                </a:solidFill>
                <a:latin typeface="Muli Bold"/>
                <a:ea typeface="Muli Bold"/>
                <a:cs typeface="Muli Bold"/>
                <a:sym typeface="Muli Bold"/>
              </a:rPr>
              <a:t>a. Thuộc tính phân loại</a:t>
            </a:r>
          </a:p>
          <a:p>
            <a:pPr algn="just" marL="539749" indent="-269875" lvl="1">
              <a:lnSpc>
                <a:spcPts val="4999"/>
              </a:lnSpc>
              <a:buFont typeface="Arial"/>
              <a:buChar char="•"/>
            </a:pPr>
            <a:r>
              <a:rPr lang="en-US" sz="2499">
                <a:solidFill>
                  <a:srgbClr val="000000"/>
                </a:solidFill>
                <a:latin typeface="Muli"/>
                <a:ea typeface="Muli"/>
                <a:cs typeface="Muli"/>
                <a:sym typeface="Muli"/>
              </a:rPr>
              <a:t>Xếp loại TT: Đồng đều, mức 3.0 và 2.0 chiếm tỷ lệ lớn nhất, thể hiện sự đa dạng thành tích.</a:t>
            </a:r>
          </a:p>
          <a:p>
            <a:pPr algn="just" marL="539749" indent="-269875" lvl="1">
              <a:lnSpc>
                <a:spcPts val="4999"/>
              </a:lnSpc>
              <a:buFont typeface="Arial"/>
              <a:buChar char="•"/>
            </a:pPr>
            <a:r>
              <a:rPr lang="en-US" sz="2499">
                <a:solidFill>
                  <a:srgbClr val="000000"/>
                </a:solidFill>
                <a:latin typeface="Muli"/>
                <a:ea typeface="Muli"/>
                <a:cs typeface="Muli"/>
                <a:sym typeface="Muli"/>
              </a:rPr>
              <a:t>Học kỳ: Học kỳ 2 chiếm 52.31%, do khảo sát diễn ra vào học kỳ 1.</a:t>
            </a:r>
          </a:p>
          <a:p>
            <a:pPr algn="just" marL="539749" indent="-269875" lvl="1">
              <a:lnSpc>
                <a:spcPts val="4999"/>
              </a:lnSpc>
              <a:buFont typeface="Arial"/>
              <a:buChar char="•"/>
            </a:pPr>
            <a:r>
              <a:rPr lang="en-US" sz="2499">
                <a:solidFill>
                  <a:srgbClr val="000000"/>
                </a:solidFill>
                <a:latin typeface="Muli"/>
                <a:ea typeface="Muli"/>
                <a:cs typeface="Muli"/>
                <a:sym typeface="Muli"/>
              </a:rPr>
              <a:t>Năm học: Từ 2017-2022, các năm gần đây có tỷ lệ cao hơn do gia tăng sinh viên mới.</a:t>
            </a:r>
          </a:p>
          <a:p>
            <a:pPr algn="just" marL="539749" indent="-269875" lvl="1">
              <a:lnSpc>
                <a:spcPts val="4999"/>
              </a:lnSpc>
              <a:buFont typeface="Arial"/>
              <a:buChar char="•"/>
            </a:pPr>
            <a:r>
              <a:rPr lang="en-US" sz="2499">
                <a:solidFill>
                  <a:srgbClr val="000000"/>
                </a:solidFill>
                <a:latin typeface="Muli"/>
                <a:ea typeface="Muli"/>
                <a:cs typeface="Muli"/>
                <a:sym typeface="Muli"/>
              </a:rPr>
              <a:t>Xếp loại: Đa dạng, mức 0 (khá) chiếm 41.41%, mức 2 (xuất sắc) chỉ 3.01%, gây mất cân bằng dữ liệu.</a:t>
            </a:r>
          </a:p>
        </p:txBody>
      </p:sp>
      <p:sp>
        <p:nvSpPr>
          <p:cNvPr name="TextBox 6" id="6"/>
          <p:cNvSpPr txBox="true"/>
          <p:nvPr/>
        </p:nvSpPr>
        <p:spPr>
          <a:xfrm rot="0">
            <a:off x="1028700" y="2491375"/>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Phân tích đơn biến</a:t>
            </a:r>
          </a:p>
        </p:txBody>
      </p:sp>
      <p:sp>
        <p:nvSpPr>
          <p:cNvPr name="Freeform 7" id="7"/>
          <p:cNvSpPr/>
          <p:nvPr/>
        </p:nvSpPr>
        <p:spPr>
          <a:xfrm flipH="false" flipV="false" rot="0">
            <a:off x="10296489" y="1816431"/>
            <a:ext cx="4227948" cy="3951543"/>
          </a:xfrm>
          <a:custGeom>
            <a:avLst/>
            <a:gdLst/>
            <a:ahLst/>
            <a:cxnLst/>
            <a:rect r="r" b="b" t="t" l="l"/>
            <a:pathLst>
              <a:path h="3951543" w="4227948">
                <a:moveTo>
                  <a:pt x="0" y="0"/>
                </a:moveTo>
                <a:lnTo>
                  <a:pt x="4227948" y="0"/>
                </a:lnTo>
                <a:lnTo>
                  <a:pt x="4227948" y="3951543"/>
                </a:lnTo>
                <a:lnTo>
                  <a:pt x="0" y="3951543"/>
                </a:lnTo>
                <a:lnTo>
                  <a:pt x="0" y="0"/>
                </a:lnTo>
                <a:close/>
              </a:path>
            </a:pathLst>
          </a:custGeom>
          <a:blipFill>
            <a:blip r:embed="rId2"/>
            <a:stretch>
              <a:fillRect l="-156579" t="-179247" r="-167043" b="-86694"/>
            </a:stretch>
          </a:blipFill>
        </p:spPr>
      </p:sp>
      <p:sp>
        <p:nvSpPr>
          <p:cNvPr name="Freeform 8" id="8"/>
          <p:cNvSpPr/>
          <p:nvPr/>
        </p:nvSpPr>
        <p:spPr>
          <a:xfrm flipH="false" flipV="false" rot="0">
            <a:off x="13658333" y="5989200"/>
            <a:ext cx="3979637" cy="3756904"/>
          </a:xfrm>
          <a:custGeom>
            <a:avLst/>
            <a:gdLst/>
            <a:ahLst/>
            <a:cxnLst/>
            <a:rect r="r" b="b" t="t" l="l"/>
            <a:pathLst>
              <a:path h="3756904" w="3979637">
                <a:moveTo>
                  <a:pt x="0" y="0"/>
                </a:moveTo>
                <a:lnTo>
                  <a:pt x="3979637" y="0"/>
                </a:lnTo>
                <a:lnTo>
                  <a:pt x="3979637" y="3756904"/>
                </a:lnTo>
                <a:lnTo>
                  <a:pt x="0" y="3756904"/>
                </a:lnTo>
                <a:lnTo>
                  <a:pt x="0" y="0"/>
                </a:lnTo>
                <a:close/>
              </a:path>
            </a:pathLst>
          </a:custGeom>
          <a:blipFill>
            <a:blip r:embed="rId2"/>
            <a:stretch>
              <a:fillRect l="-168409" t="-303786" r="-203727" b="0"/>
            </a:stretch>
          </a:blipFill>
        </p:spPr>
      </p:sp>
      <p:sp>
        <p:nvSpPr>
          <p:cNvPr name="Freeform 9" id="9"/>
          <p:cNvSpPr/>
          <p:nvPr/>
        </p:nvSpPr>
        <p:spPr>
          <a:xfrm flipH="false" flipV="false" rot="0">
            <a:off x="13929845" y="1888373"/>
            <a:ext cx="3708125" cy="3951543"/>
          </a:xfrm>
          <a:custGeom>
            <a:avLst/>
            <a:gdLst/>
            <a:ahLst/>
            <a:cxnLst/>
            <a:rect r="r" b="b" t="t" l="l"/>
            <a:pathLst>
              <a:path h="3951543" w="3708125">
                <a:moveTo>
                  <a:pt x="0" y="0"/>
                </a:moveTo>
                <a:lnTo>
                  <a:pt x="3708125" y="0"/>
                </a:lnTo>
                <a:lnTo>
                  <a:pt x="3708125" y="3951543"/>
                </a:lnTo>
                <a:lnTo>
                  <a:pt x="0" y="3951543"/>
                </a:lnTo>
                <a:lnTo>
                  <a:pt x="0" y="0"/>
                </a:lnTo>
                <a:close/>
              </a:path>
            </a:pathLst>
          </a:custGeom>
          <a:blipFill>
            <a:blip r:embed="rId2"/>
            <a:stretch>
              <a:fillRect l="-349299" t="-179247" r="-33708" b="-86694"/>
            </a:stretch>
          </a:blipFill>
        </p:spPr>
      </p:sp>
      <p:sp>
        <p:nvSpPr>
          <p:cNvPr name="Freeform 10" id="10"/>
          <p:cNvSpPr/>
          <p:nvPr/>
        </p:nvSpPr>
        <p:spPr>
          <a:xfrm flipH="false" flipV="false" rot="0">
            <a:off x="10047632" y="6100755"/>
            <a:ext cx="4476805" cy="3533795"/>
          </a:xfrm>
          <a:custGeom>
            <a:avLst/>
            <a:gdLst/>
            <a:ahLst/>
            <a:cxnLst/>
            <a:rect r="r" b="b" t="t" l="l"/>
            <a:pathLst>
              <a:path h="3533795" w="4476805">
                <a:moveTo>
                  <a:pt x="0" y="0"/>
                </a:moveTo>
                <a:lnTo>
                  <a:pt x="4476805" y="0"/>
                </a:lnTo>
                <a:lnTo>
                  <a:pt x="4476805" y="3533794"/>
                </a:lnTo>
                <a:lnTo>
                  <a:pt x="0" y="3533794"/>
                </a:lnTo>
                <a:lnTo>
                  <a:pt x="0" y="0"/>
                </a:lnTo>
                <a:close/>
              </a:path>
            </a:pathLst>
          </a:custGeom>
          <a:blipFill>
            <a:blip r:embed="rId2"/>
            <a:stretch>
              <a:fillRect l="0" t="-303786" r="-294779" b="0"/>
            </a:stretch>
          </a:blipFill>
        </p:spPr>
      </p:sp>
      <p:sp>
        <p:nvSpPr>
          <p:cNvPr name="TextBox 11" id="11"/>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12" id="12"/>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8096894" y="2341538"/>
            <a:ext cx="9029067" cy="6916762"/>
          </a:xfrm>
          <a:custGeom>
            <a:avLst/>
            <a:gdLst/>
            <a:ahLst/>
            <a:cxnLst/>
            <a:rect r="r" b="b" t="t" l="l"/>
            <a:pathLst>
              <a:path h="6916762" w="9029067">
                <a:moveTo>
                  <a:pt x="0" y="0"/>
                </a:moveTo>
                <a:lnTo>
                  <a:pt x="9029066" y="0"/>
                </a:lnTo>
                <a:lnTo>
                  <a:pt x="9029066" y="6916762"/>
                </a:lnTo>
                <a:lnTo>
                  <a:pt x="0" y="6916762"/>
                </a:lnTo>
                <a:lnTo>
                  <a:pt x="0" y="0"/>
                </a:lnTo>
                <a:close/>
              </a:path>
            </a:pathLst>
          </a:custGeom>
          <a:blipFill>
            <a:blip r:embed="rId2"/>
            <a:stretch>
              <a:fillRect l="0" t="0" r="0" b="0"/>
            </a:stretch>
          </a:blipFill>
        </p:spPr>
      </p:sp>
      <p:sp>
        <p:nvSpPr>
          <p:cNvPr name="TextBox 6" id="6"/>
          <p:cNvSpPr txBox="true"/>
          <p:nvPr/>
        </p:nvSpPr>
        <p:spPr>
          <a:xfrm rot="0">
            <a:off x="1028700" y="3589144"/>
            <a:ext cx="6558678" cy="5584825"/>
          </a:xfrm>
          <a:prstGeom prst="rect">
            <a:avLst/>
          </a:prstGeom>
        </p:spPr>
        <p:txBody>
          <a:bodyPr anchor="t" rtlCol="false" tIns="0" lIns="0" bIns="0" rIns="0">
            <a:spAutoFit/>
          </a:bodyPr>
          <a:lstStyle/>
          <a:p>
            <a:pPr algn="just">
              <a:lnSpc>
                <a:spcPts val="4999"/>
              </a:lnSpc>
            </a:pPr>
            <a:r>
              <a:rPr lang="en-US" sz="2499" b="true">
                <a:solidFill>
                  <a:srgbClr val="000000"/>
                </a:solidFill>
                <a:latin typeface="Muli Bold"/>
                <a:ea typeface="Muli Bold"/>
                <a:cs typeface="Muli Bold"/>
                <a:sym typeface="Muli Bold"/>
              </a:rPr>
              <a:t>b. Thuộc tính tuyến tính</a:t>
            </a:r>
          </a:p>
          <a:p>
            <a:pPr algn="just">
              <a:lnSpc>
                <a:spcPts val="4999"/>
              </a:lnSpc>
            </a:pPr>
            <a:r>
              <a:rPr lang="en-US" sz="2499">
                <a:solidFill>
                  <a:srgbClr val="000000"/>
                </a:solidFill>
                <a:latin typeface="Muli"/>
                <a:ea typeface="Muli"/>
                <a:cs typeface="Muli"/>
                <a:sym typeface="Muli"/>
              </a:rPr>
              <a:t>Tiến hành vẽ boxplot và histogram: - </a:t>
            </a:r>
            <a:r>
              <a:rPr lang="en-US" sz="2499" b="true">
                <a:solidFill>
                  <a:srgbClr val="000000"/>
                </a:solidFill>
                <a:latin typeface="Muli Bold"/>
                <a:ea typeface="Muli Bold"/>
                <a:cs typeface="Muli Bold"/>
                <a:sym typeface="Muli Bold"/>
              </a:rPr>
              <a:t>Thuộc tính drltl</a:t>
            </a:r>
          </a:p>
          <a:p>
            <a:pPr algn="just" marL="539749" indent="-269875" lvl="1">
              <a:lnSpc>
                <a:spcPts val="4999"/>
              </a:lnSpc>
              <a:buFont typeface="Arial"/>
              <a:buChar char="•"/>
            </a:pPr>
            <a:r>
              <a:rPr lang="en-US" b="true" sz="2499">
                <a:solidFill>
                  <a:srgbClr val="D86E47"/>
                </a:solidFill>
                <a:latin typeface="Muli Bold"/>
                <a:ea typeface="Muli Bold"/>
                <a:cs typeface="Muli Bold"/>
                <a:sym typeface="Muli Bold"/>
              </a:rPr>
              <a:t>Boxplot:</a:t>
            </a:r>
            <a:r>
              <a:rPr lang="en-US" sz="2499">
                <a:solidFill>
                  <a:srgbClr val="000000"/>
                </a:solidFill>
                <a:latin typeface="Muli"/>
                <a:ea typeface="Muli"/>
                <a:cs typeface="Muli"/>
                <a:sym typeface="Muli"/>
              </a:rPr>
              <a:t> Điểm rèn luyện tích lũy từ 3-5, phần lớn sinh viên đạt kết quả tốt, không có giá trị bất thường.</a:t>
            </a:r>
          </a:p>
          <a:p>
            <a:pPr algn="just" marL="539749" indent="-269875" lvl="1">
              <a:lnSpc>
                <a:spcPts val="4999"/>
              </a:lnSpc>
              <a:buFont typeface="Arial"/>
              <a:buChar char="•"/>
            </a:pPr>
            <a:r>
              <a:rPr lang="en-US" b="true" sz="2499">
                <a:solidFill>
                  <a:srgbClr val="D86E47"/>
                </a:solidFill>
                <a:latin typeface="Muli Bold"/>
                <a:ea typeface="Muli Bold"/>
                <a:cs typeface="Muli Bold"/>
                <a:sym typeface="Muli Bold"/>
              </a:rPr>
              <a:t>Histogram: </a:t>
            </a:r>
            <a:r>
              <a:rPr lang="en-US" sz="2499">
                <a:solidFill>
                  <a:srgbClr val="000000"/>
                </a:solidFill>
                <a:latin typeface="Muli"/>
                <a:ea typeface="Muli"/>
                <a:cs typeface="Muli"/>
                <a:sym typeface="Muli"/>
              </a:rPr>
              <a:t>Điểm cao (gần 5) phổ biến, sinh viên giảm dần ở điểm thấp, phản ánh nỗ lực và kỷ luật.</a:t>
            </a:r>
          </a:p>
        </p:txBody>
      </p:sp>
      <p:sp>
        <p:nvSpPr>
          <p:cNvPr name="TextBox 7" id="7"/>
          <p:cNvSpPr txBox="true"/>
          <p:nvPr/>
        </p:nvSpPr>
        <p:spPr>
          <a:xfrm rot="0">
            <a:off x="1028700" y="2491375"/>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Phân tích đơn biến</a:t>
            </a:r>
          </a:p>
        </p:txBody>
      </p:sp>
      <p:sp>
        <p:nvSpPr>
          <p:cNvPr name="TextBox 8" id="8"/>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9" id="9"/>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51919" y="4313786"/>
            <a:ext cx="14738194" cy="1659428"/>
            <a:chOff x="0" y="0"/>
            <a:chExt cx="19650925" cy="2212571"/>
          </a:xfrm>
        </p:grpSpPr>
        <p:sp>
          <p:nvSpPr>
            <p:cNvPr name="TextBox 3" id="3"/>
            <p:cNvSpPr txBox="true"/>
            <p:nvPr/>
          </p:nvSpPr>
          <p:spPr>
            <a:xfrm rot="0">
              <a:off x="0" y="133350"/>
              <a:ext cx="19650925" cy="1284817"/>
            </a:xfrm>
            <a:prstGeom prst="rect">
              <a:avLst/>
            </a:prstGeom>
          </p:spPr>
          <p:txBody>
            <a:bodyPr anchor="t" rtlCol="false" tIns="0" lIns="0" bIns="0" rIns="0">
              <a:spAutoFit/>
            </a:bodyPr>
            <a:lstStyle/>
            <a:p>
              <a:pPr algn="ctr">
                <a:lnSpc>
                  <a:spcPts val="6999"/>
                </a:lnSpc>
              </a:pPr>
              <a:r>
                <a:rPr lang="en-US" sz="6999">
                  <a:solidFill>
                    <a:srgbClr val="D86E47"/>
                  </a:solidFill>
                  <a:latin typeface="Baloo"/>
                  <a:ea typeface="Baloo"/>
                  <a:cs typeface="Baloo"/>
                  <a:sym typeface="Baloo"/>
                </a:rPr>
                <a:t>1.TỔNG QUAN</a:t>
              </a:r>
            </a:p>
          </p:txBody>
        </p:sp>
        <p:sp>
          <p:nvSpPr>
            <p:cNvPr name="TextBox 4" id="4"/>
            <p:cNvSpPr txBox="true"/>
            <p:nvPr/>
          </p:nvSpPr>
          <p:spPr>
            <a:xfrm rot="0">
              <a:off x="0" y="1589892"/>
              <a:ext cx="19650925" cy="622679"/>
            </a:xfrm>
            <a:prstGeom prst="rect">
              <a:avLst/>
            </a:prstGeom>
          </p:spPr>
          <p:txBody>
            <a:bodyPr anchor="t" rtlCol="false" tIns="0" lIns="0" bIns="0" rIns="0">
              <a:spAutoFit/>
            </a:bodyPr>
            <a:lstStyle/>
            <a:p>
              <a:pPr algn="ctr" marL="0" indent="0" lvl="0">
                <a:lnSpc>
                  <a:spcPts val="3919"/>
                </a:lnSpc>
                <a:spcBef>
                  <a:spcPct val="0"/>
                </a:spcBef>
              </a:pPr>
            </a:p>
          </p:txBody>
        </p:sp>
      </p:grpSp>
      <p:sp>
        <p:nvSpPr>
          <p:cNvPr name="Freeform 5" id="5"/>
          <p:cNvSpPr/>
          <p:nvPr/>
        </p:nvSpPr>
        <p:spPr>
          <a:xfrm flipH="false" flipV="false" rot="0">
            <a:off x="7963416" y="5509560"/>
            <a:ext cx="7315200" cy="219456"/>
          </a:xfrm>
          <a:custGeom>
            <a:avLst/>
            <a:gdLst/>
            <a:ahLst/>
            <a:cxnLst/>
            <a:rect r="r" b="b" t="t" l="l"/>
            <a:pathLst>
              <a:path h="219456" w="7315200">
                <a:moveTo>
                  <a:pt x="0" y="0"/>
                </a:moveTo>
                <a:lnTo>
                  <a:pt x="7315200" y="0"/>
                </a:lnTo>
                <a:lnTo>
                  <a:pt x="7315200" y="219456"/>
                </a:lnTo>
                <a:lnTo>
                  <a:pt x="0" y="219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83653" y="1613509"/>
            <a:ext cx="4410747" cy="7059981"/>
            <a:chOff x="0" y="0"/>
            <a:chExt cx="683340" cy="1093776"/>
          </a:xfrm>
        </p:grpSpPr>
        <p:sp>
          <p:nvSpPr>
            <p:cNvPr name="Freeform 7" id="7"/>
            <p:cNvSpPr/>
            <p:nvPr/>
          </p:nvSpPr>
          <p:spPr>
            <a:xfrm flipH="false" flipV="false" rot="0">
              <a:off x="0" y="0"/>
              <a:ext cx="683340" cy="1093776"/>
            </a:xfrm>
            <a:custGeom>
              <a:avLst/>
              <a:gdLst/>
              <a:ahLst/>
              <a:cxnLst/>
              <a:rect r="r" b="b" t="t" l="l"/>
              <a:pathLst>
                <a:path h="1093776" w="683340">
                  <a:moveTo>
                    <a:pt x="40371" y="0"/>
                  </a:moveTo>
                  <a:lnTo>
                    <a:pt x="642970" y="0"/>
                  </a:lnTo>
                  <a:cubicBezTo>
                    <a:pt x="665266" y="0"/>
                    <a:pt x="683340" y="18074"/>
                    <a:pt x="683340" y="40371"/>
                  </a:cubicBezTo>
                  <a:lnTo>
                    <a:pt x="683340" y="1053405"/>
                  </a:lnTo>
                  <a:cubicBezTo>
                    <a:pt x="683340" y="1075701"/>
                    <a:pt x="665266" y="1093776"/>
                    <a:pt x="642970" y="1093776"/>
                  </a:cubicBezTo>
                  <a:lnTo>
                    <a:pt x="40371" y="1093776"/>
                  </a:lnTo>
                  <a:cubicBezTo>
                    <a:pt x="29664" y="1093776"/>
                    <a:pt x="19395" y="1089523"/>
                    <a:pt x="11824" y="1081952"/>
                  </a:cubicBezTo>
                  <a:cubicBezTo>
                    <a:pt x="4253" y="1074381"/>
                    <a:pt x="0" y="1064112"/>
                    <a:pt x="0" y="1053405"/>
                  </a:cubicBezTo>
                  <a:lnTo>
                    <a:pt x="0" y="40371"/>
                  </a:lnTo>
                  <a:cubicBezTo>
                    <a:pt x="0" y="18074"/>
                    <a:pt x="18074" y="0"/>
                    <a:pt x="40371" y="0"/>
                  </a:cubicBezTo>
                  <a:close/>
                </a:path>
              </a:pathLst>
            </a:custGeom>
            <a:blipFill>
              <a:blip r:embed="rId4"/>
              <a:stretch>
                <a:fillRect l="-3087" t="0" r="-3087" b="0"/>
              </a:stretch>
            </a:blipFill>
            <a:ln w="38100" cap="rnd">
              <a:solidFill>
                <a:srgbClr val="000000"/>
              </a:solidFill>
              <a:prstDash val="solid"/>
              <a:round/>
            </a:ln>
          </p:spPr>
        </p:sp>
      </p:gr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9328906" y="2748550"/>
            <a:ext cx="8687459" cy="6642248"/>
          </a:xfrm>
          <a:custGeom>
            <a:avLst/>
            <a:gdLst/>
            <a:ahLst/>
            <a:cxnLst/>
            <a:rect r="r" b="b" t="t" l="l"/>
            <a:pathLst>
              <a:path h="6642248" w="8687459">
                <a:moveTo>
                  <a:pt x="0" y="0"/>
                </a:moveTo>
                <a:lnTo>
                  <a:pt x="8687459" y="0"/>
                </a:lnTo>
                <a:lnTo>
                  <a:pt x="8687459" y="6642247"/>
                </a:lnTo>
                <a:lnTo>
                  <a:pt x="0" y="6642247"/>
                </a:lnTo>
                <a:lnTo>
                  <a:pt x="0" y="0"/>
                </a:lnTo>
                <a:close/>
              </a:path>
            </a:pathLst>
          </a:custGeom>
          <a:blipFill>
            <a:blip r:embed="rId2"/>
            <a:stretch>
              <a:fillRect l="0" t="0" r="0" b="0"/>
            </a:stretch>
          </a:blipFill>
        </p:spPr>
      </p:sp>
      <p:sp>
        <p:nvSpPr>
          <p:cNvPr name="TextBox 6" id="6"/>
          <p:cNvSpPr txBox="true"/>
          <p:nvPr/>
        </p:nvSpPr>
        <p:spPr>
          <a:xfrm rot="0">
            <a:off x="1028700" y="4186044"/>
            <a:ext cx="7972742" cy="4438650"/>
          </a:xfrm>
          <a:prstGeom prst="rect">
            <a:avLst/>
          </a:prstGeom>
        </p:spPr>
        <p:txBody>
          <a:bodyPr anchor="t" rtlCol="false" tIns="0" lIns="0" bIns="0" rIns="0">
            <a:spAutoFit/>
          </a:bodyPr>
          <a:lstStyle/>
          <a:p>
            <a:pPr algn="just">
              <a:lnSpc>
                <a:spcPts val="4499"/>
              </a:lnSpc>
            </a:pPr>
            <a:r>
              <a:rPr lang="en-US" sz="2499" b="true">
                <a:solidFill>
                  <a:srgbClr val="000000"/>
                </a:solidFill>
                <a:latin typeface="Muli Bold"/>
                <a:ea typeface="Muli Bold"/>
                <a:cs typeface="Muli Bold"/>
                <a:sym typeface="Muli Bold"/>
              </a:rPr>
              <a:t>b. Thuộc tính tuyến tính</a:t>
            </a:r>
          </a:p>
          <a:p>
            <a:pPr algn="just">
              <a:lnSpc>
                <a:spcPts val="4499"/>
              </a:lnSpc>
            </a:pPr>
            <a:r>
              <a:rPr lang="en-US" sz="2499">
                <a:solidFill>
                  <a:srgbClr val="000000"/>
                </a:solidFill>
                <a:latin typeface="Muli"/>
                <a:ea typeface="Muli"/>
                <a:cs typeface="Muli"/>
                <a:sym typeface="Muli"/>
              </a:rPr>
              <a:t>Tiến hành vẽ boxplot và histogram: </a:t>
            </a:r>
            <a:r>
              <a:rPr lang="en-US" sz="2499" b="true">
                <a:solidFill>
                  <a:srgbClr val="000000"/>
                </a:solidFill>
                <a:latin typeface="Muli Bold"/>
                <a:ea typeface="Muli Bold"/>
                <a:cs typeface="Muli Bold"/>
                <a:sym typeface="Muli Bold"/>
              </a:rPr>
              <a:t>Thuộc tính sotchk</a:t>
            </a:r>
          </a:p>
          <a:p>
            <a:pPr algn="just" marL="539749" indent="-269875" lvl="1">
              <a:lnSpc>
                <a:spcPts val="4499"/>
              </a:lnSpc>
              <a:buFont typeface="Arial"/>
              <a:buChar char="•"/>
            </a:pPr>
            <a:r>
              <a:rPr lang="en-US" b="true" sz="2499">
                <a:solidFill>
                  <a:srgbClr val="D86E47"/>
                </a:solidFill>
                <a:latin typeface="Muli Bold"/>
                <a:ea typeface="Muli Bold"/>
                <a:cs typeface="Muli Bold"/>
                <a:sym typeface="Muli Bold"/>
              </a:rPr>
              <a:t>Boxplot:</a:t>
            </a:r>
            <a:r>
              <a:rPr lang="en-US" sz="2499">
                <a:solidFill>
                  <a:srgbClr val="000000"/>
                </a:solidFill>
                <a:latin typeface="Muli"/>
                <a:ea typeface="Muli"/>
                <a:cs typeface="Muli"/>
                <a:sym typeface="Muli"/>
              </a:rPr>
              <a:t> Một số ngoại lệ dưới mức tín chỉ bình thường, phần lớn đăng ký 10-30 tín chỉ, đảm bảo tiến độ học tập.</a:t>
            </a:r>
          </a:p>
          <a:p>
            <a:pPr algn="just" marL="539749" indent="-269875" lvl="1">
              <a:lnSpc>
                <a:spcPts val="4499"/>
              </a:lnSpc>
              <a:buFont typeface="Arial"/>
              <a:buChar char="•"/>
            </a:pPr>
            <a:r>
              <a:rPr lang="en-US" b="true" sz="2499">
                <a:solidFill>
                  <a:srgbClr val="D86E47"/>
                </a:solidFill>
                <a:latin typeface="Muli Bold"/>
                <a:ea typeface="Muli Bold"/>
                <a:cs typeface="Muli Bold"/>
                <a:sym typeface="Muli Bold"/>
              </a:rPr>
              <a:t>Histogram: </a:t>
            </a:r>
            <a:r>
              <a:rPr lang="en-US" sz="2499">
                <a:solidFill>
                  <a:srgbClr val="000000"/>
                </a:solidFill>
                <a:latin typeface="Muli"/>
                <a:ea typeface="Muli"/>
                <a:cs typeface="Muli"/>
                <a:sym typeface="Muli"/>
              </a:rPr>
              <a:t>Phân bố hình chuông, sinh viên chủ yếu đăng ký tín chỉ trung bình, giảm dần ở mức quá cao/thấp.</a:t>
            </a:r>
          </a:p>
        </p:txBody>
      </p:sp>
      <p:sp>
        <p:nvSpPr>
          <p:cNvPr name="TextBox 7" id="7"/>
          <p:cNvSpPr txBox="true"/>
          <p:nvPr/>
        </p:nvSpPr>
        <p:spPr>
          <a:xfrm rot="0">
            <a:off x="1028700" y="2491375"/>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Phân tích đơn biến</a:t>
            </a:r>
          </a:p>
        </p:txBody>
      </p:sp>
      <p:sp>
        <p:nvSpPr>
          <p:cNvPr name="TextBox 8" id="8"/>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9" id="9"/>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7822108" y="2575909"/>
            <a:ext cx="8807814" cy="6719755"/>
          </a:xfrm>
          <a:custGeom>
            <a:avLst/>
            <a:gdLst/>
            <a:ahLst/>
            <a:cxnLst/>
            <a:rect r="r" b="b" t="t" l="l"/>
            <a:pathLst>
              <a:path h="6719755" w="8807814">
                <a:moveTo>
                  <a:pt x="0" y="0"/>
                </a:moveTo>
                <a:lnTo>
                  <a:pt x="8807814" y="0"/>
                </a:lnTo>
                <a:lnTo>
                  <a:pt x="8807814" y="6719754"/>
                </a:lnTo>
                <a:lnTo>
                  <a:pt x="0" y="6719754"/>
                </a:lnTo>
                <a:lnTo>
                  <a:pt x="0" y="0"/>
                </a:lnTo>
                <a:close/>
              </a:path>
            </a:pathLst>
          </a:custGeom>
          <a:blipFill>
            <a:blip r:embed="rId2"/>
            <a:stretch>
              <a:fillRect l="0" t="0" r="0" b="0"/>
            </a:stretch>
          </a:blipFill>
        </p:spPr>
      </p:sp>
      <p:sp>
        <p:nvSpPr>
          <p:cNvPr name="TextBox 6" id="6"/>
          <p:cNvSpPr txBox="true"/>
          <p:nvPr/>
        </p:nvSpPr>
        <p:spPr>
          <a:xfrm rot="0">
            <a:off x="1028700" y="3709012"/>
            <a:ext cx="6022652" cy="5000625"/>
          </a:xfrm>
          <a:prstGeom prst="rect">
            <a:avLst/>
          </a:prstGeom>
        </p:spPr>
        <p:txBody>
          <a:bodyPr anchor="t" rtlCol="false" tIns="0" lIns="0" bIns="0" rIns="0">
            <a:spAutoFit/>
          </a:bodyPr>
          <a:lstStyle/>
          <a:p>
            <a:pPr algn="just">
              <a:lnSpc>
                <a:spcPts val="4499"/>
              </a:lnSpc>
            </a:pPr>
            <a:r>
              <a:rPr lang="en-US" sz="2499" b="true">
                <a:solidFill>
                  <a:srgbClr val="000000"/>
                </a:solidFill>
                <a:latin typeface="Muli Bold"/>
                <a:ea typeface="Muli Bold"/>
                <a:cs typeface="Muli Bold"/>
                <a:sym typeface="Muli Bold"/>
              </a:rPr>
              <a:t>b. Thuộc tính tuyến tính</a:t>
            </a:r>
          </a:p>
          <a:p>
            <a:pPr algn="just">
              <a:lnSpc>
                <a:spcPts val="4499"/>
              </a:lnSpc>
            </a:pPr>
            <a:r>
              <a:rPr lang="en-US" sz="2499">
                <a:solidFill>
                  <a:srgbClr val="000000"/>
                </a:solidFill>
                <a:latin typeface="Muli"/>
                <a:ea typeface="Muli"/>
                <a:cs typeface="Muli"/>
                <a:sym typeface="Muli"/>
              </a:rPr>
              <a:t>Tiến hành vẽ boxplot và histogram: </a:t>
            </a:r>
            <a:r>
              <a:rPr lang="en-US" sz="2499" b="true">
                <a:solidFill>
                  <a:srgbClr val="000000"/>
                </a:solidFill>
                <a:latin typeface="Muli Bold"/>
                <a:ea typeface="Muli Bold"/>
                <a:cs typeface="Muli Bold"/>
                <a:sym typeface="Muli Bold"/>
              </a:rPr>
              <a:t>Thuộc tính dtbhk_truoc</a:t>
            </a:r>
          </a:p>
          <a:p>
            <a:pPr algn="just" marL="539749" indent="-269875" lvl="1">
              <a:lnSpc>
                <a:spcPts val="4499"/>
              </a:lnSpc>
              <a:buFont typeface="Arial"/>
              <a:buChar char="•"/>
            </a:pPr>
            <a:r>
              <a:rPr lang="en-US" b="true" sz="2499">
                <a:solidFill>
                  <a:srgbClr val="D86E47"/>
                </a:solidFill>
                <a:latin typeface="Muli Bold"/>
                <a:ea typeface="Muli Bold"/>
                <a:cs typeface="Muli Bold"/>
                <a:sym typeface="Muli Bold"/>
              </a:rPr>
              <a:t>Boxplot:</a:t>
            </a:r>
            <a:r>
              <a:rPr lang="en-US" sz="2499">
                <a:solidFill>
                  <a:srgbClr val="000000"/>
                </a:solidFill>
                <a:latin typeface="Muli"/>
                <a:ea typeface="Muli"/>
                <a:cs typeface="Muli"/>
                <a:sym typeface="Muli"/>
              </a:rPr>
              <a:t> Một số điểm ngoại lệ dưới trung bình, phần lớn điểm từ 5-8, đảm bảo tiến bộ học tập.</a:t>
            </a:r>
          </a:p>
          <a:p>
            <a:pPr algn="just" marL="539749" indent="-269875" lvl="1">
              <a:lnSpc>
                <a:spcPts val="4499"/>
              </a:lnSpc>
              <a:buFont typeface="Arial"/>
              <a:buChar char="•"/>
            </a:pPr>
            <a:r>
              <a:rPr lang="en-US" b="true" sz="2499">
                <a:solidFill>
                  <a:srgbClr val="D86E47"/>
                </a:solidFill>
                <a:latin typeface="Muli Bold"/>
                <a:ea typeface="Muli Bold"/>
                <a:cs typeface="Muli Bold"/>
                <a:sym typeface="Muli Bold"/>
              </a:rPr>
              <a:t>Histogram: </a:t>
            </a:r>
            <a:r>
              <a:rPr lang="en-US" sz="2499">
                <a:solidFill>
                  <a:srgbClr val="000000"/>
                </a:solidFill>
                <a:latin typeface="Muli"/>
                <a:ea typeface="Muli"/>
                <a:cs typeface="Muli"/>
                <a:sym typeface="Muli"/>
              </a:rPr>
              <a:t>Lệch phải, điểm 6-8 phổ biến, giảm dần ngoài khoảng này, phản ánh nỗ lực ổn định</a:t>
            </a:r>
            <a:r>
              <a:rPr lang="en-US" b="true" sz="2499">
                <a:solidFill>
                  <a:srgbClr val="D86E47"/>
                </a:solidFill>
                <a:latin typeface="Muli Bold"/>
                <a:ea typeface="Muli Bold"/>
                <a:cs typeface="Muli Bold"/>
                <a:sym typeface="Muli Bold"/>
              </a:rPr>
              <a:t>.</a:t>
            </a:r>
          </a:p>
        </p:txBody>
      </p:sp>
      <p:sp>
        <p:nvSpPr>
          <p:cNvPr name="TextBox 7" id="7"/>
          <p:cNvSpPr txBox="true"/>
          <p:nvPr/>
        </p:nvSpPr>
        <p:spPr>
          <a:xfrm rot="0">
            <a:off x="1028700" y="2491375"/>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Phân tích đơn biến</a:t>
            </a:r>
          </a:p>
        </p:txBody>
      </p:sp>
      <p:sp>
        <p:nvSpPr>
          <p:cNvPr name="TextBox 8" id="8"/>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9" id="9"/>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6" id="6"/>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2491375"/>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Trích chọn đặc trưng</a:t>
            </a:r>
          </a:p>
        </p:txBody>
      </p:sp>
      <p:sp>
        <p:nvSpPr>
          <p:cNvPr name="TextBox 8" id="8"/>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9" id="9"/>
          <p:cNvSpPr txBox="true"/>
          <p:nvPr/>
        </p:nvSpPr>
        <p:spPr>
          <a:xfrm rot="0">
            <a:off x="1028700" y="4293076"/>
            <a:ext cx="16087595" cy="4078605"/>
          </a:xfrm>
          <a:prstGeom prst="rect">
            <a:avLst/>
          </a:prstGeom>
        </p:spPr>
        <p:txBody>
          <a:bodyPr anchor="t" rtlCol="false" tIns="0" lIns="0" bIns="0" rIns="0">
            <a:spAutoFit/>
          </a:bodyPr>
          <a:lstStyle/>
          <a:p>
            <a:pPr algn="just" marL="561339" indent="-280669" lvl="1">
              <a:lnSpc>
                <a:spcPts val="4679"/>
              </a:lnSpc>
              <a:buFont typeface="Arial"/>
              <a:buChar char="•"/>
            </a:pPr>
            <a:r>
              <a:rPr lang="en-US" b="true" sz="2599">
                <a:solidFill>
                  <a:srgbClr val="000000"/>
                </a:solidFill>
                <a:latin typeface="Muli Bold"/>
                <a:ea typeface="Muli Bold"/>
                <a:cs typeface="Muli Bold"/>
                <a:sym typeface="Muli Bold"/>
              </a:rPr>
              <a:t>Filter Method</a:t>
            </a:r>
            <a:r>
              <a:rPr lang="en-US" sz="2599">
                <a:solidFill>
                  <a:srgbClr val="000000"/>
                </a:solidFill>
                <a:latin typeface="Muli"/>
                <a:ea typeface="Muli"/>
                <a:cs typeface="Muli"/>
                <a:sym typeface="Muli"/>
              </a:rPr>
              <a:t>: Dựa trên các chỉ số thống kê hoặc độ liên kết để đánh giá tầm quan trọng của đặc trưng, bao gồm:</a:t>
            </a:r>
          </a:p>
          <a:p>
            <a:pPr algn="just" marL="1122678" indent="-374226" lvl="2">
              <a:lnSpc>
                <a:spcPts val="4679"/>
              </a:lnSpc>
              <a:buFont typeface="Arial"/>
              <a:buChar char="⚬"/>
            </a:pPr>
            <a:r>
              <a:rPr lang="en-US" b="true" sz="2599">
                <a:solidFill>
                  <a:srgbClr val="D86E47"/>
                </a:solidFill>
                <a:latin typeface="Muli Bold"/>
                <a:ea typeface="Muli Bold"/>
                <a:cs typeface="Muli Bold"/>
                <a:sym typeface="Muli Bold"/>
              </a:rPr>
              <a:t>Correlation Matrix</a:t>
            </a:r>
          </a:p>
          <a:p>
            <a:pPr algn="just" marL="1122678" indent="-374226" lvl="2">
              <a:lnSpc>
                <a:spcPts val="4679"/>
              </a:lnSpc>
              <a:buFont typeface="Arial"/>
              <a:buChar char="⚬"/>
            </a:pPr>
            <a:r>
              <a:rPr lang="en-US" b="true" sz="2599">
                <a:solidFill>
                  <a:srgbClr val="D86E47"/>
                </a:solidFill>
                <a:latin typeface="Muli Bold"/>
                <a:ea typeface="Muli Bold"/>
                <a:cs typeface="Muli Bold"/>
                <a:sym typeface="Muli Bold"/>
              </a:rPr>
              <a:t>Mutual Information</a:t>
            </a:r>
          </a:p>
          <a:p>
            <a:pPr algn="just" marL="1122678" indent="-374226" lvl="2">
              <a:lnSpc>
                <a:spcPts val="4679"/>
              </a:lnSpc>
              <a:buFont typeface="Arial"/>
              <a:buChar char="⚬"/>
            </a:pPr>
            <a:r>
              <a:rPr lang="en-US" b="true" sz="2599">
                <a:solidFill>
                  <a:srgbClr val="D86E47"/>
                </a:solidFill>
                <a:latin typeface="Muli Bold"/>
                <a:ea typeface="Muli Bold"/>
                <a:cs typeface="Muli Bold"/>
                <a:sym typeface="Muli Bold"/>
              </a:rPr>
              <a:t>Chi-Square Test</a:t>
            </a:r>
          </a:p>
          <a:p>
            <a:pPr algn="just" marL="561339" indent="-280669" lvl="1">
              <a:lnSpc>
                <a:spcPts val="4679"/>
              </a:lnSpc>
              <a:buFont typeface="Arial"/>
              <a:buChar char="•"/>
            </a:pPr>
            <a:r>
              <a:rPr lang="en-US" b="true" sz="2599">
                <a:solidFill>
                  <a:srgbClr val="000000"/>
                </a:solidFill>
                <a:latin typeface="Muli Bold"/>
                <a:ea typeface="Muli Bold"/>
                <a:cs typeface="Muli Bold"/>
                <a:sym typeface="Muli Bold"/>
              </a:rPr>
              <a:t>Wrapper Method</a:t>
            </a:r>
            <a:r>
              <a:rPr lang="en-US" sz="2599">
                <a:solidFill>
                  <a:srgbClr val="000000"/>
                </a:solidFill>
                <a:latin typeface="Muli"/>
                <a:ea typeface="Muli"/>
                <a:cs typeface="Muli"/>
                <a:sym typeface="Muli"/>
              </a:rPr>
              <a:t>: Chọn đặc trưng dựa trên hiệu suất của mô hình học máy thông qua sử dụng SelectKBest để chọn k đặc trưng tốt nhất.</a:t>
            </a:r>
          </a:p>
        </p:txBody>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7527670" y="2144270"/>
            <a:ext cx="10760330" cy="7807801"/>
          </a:xfrm>
          <a:custGeom>
            <a:avLst/>
            <a:gdLst/>
            <a:ahLst/>
            <a:cxnLst/>
            <a:rect r="r" b="b" t="t" l="l"/>
            <a:pathLst>
              <a:path h="7807801" w="10760330">
                <a:moveTo>
                  <a:pt x="0" y="0"/>
                </a:moveTo>
                <a:lnTo>
                  <a:pt x="10760330" y="0"/>
                </a:lnTo>
                <a:lnTo>
                  <a:pt x="10760330" y="7807801"/>
                </a:lnTo>
                <a:lnTo>
                  <a:pt x="0" y="7807801"/>
                </a:lnTo>
                <a:lnTo>
                  <a:pt x="0" y="0"/>
                </a:lnTo>
                <a:close/>
              </a:path>
            </a:pathLst>
          </a:custGeom>
          <a:blipFill>
            <a:blip r:embed="rId2"/>
            <a:stretch>
              <a:fillRect l="0" t="0" r="0" b="0"/>
            </a:stretch>
          </a:blipFill>
        </p:spPr>
      </p:sp>
      <p:sp>
        <p:nvSpPr>
          <p:cNvPr name="TextBox 6" id="6"/>
          <p:cNvSpPr txBox="true"/>
          <p:nvPr/>
        </p:nvSpPr>
        <p:spPr>
          <a:xfrm rot="0">
            <a:off x="1028700" y="3639734"/>
            <a:ext cx="6216832" cy="5000625"/>
          </a:xfrm>
          <a:prstGeom prst="rect">
            <a:avLst/>
          </a:prstGeom>
        </p:spPr>
        <p:txBody>
          <a:bodyPr anchor="t" rtlCol="false" tIns="0" lIns="0" bIns="0" rIns="0">
            <a:spAutoFit/>
          </a:bodyPr>
          <a:lstStyle/>
          <a:p>
            <a:pPr algn="just">
              <a:lnSpc>
                <a:spcPts val="4499"/>
              </a:lnSpc>
            </a:pPr>
            <a:r>
              <a:rPr lang="en-US" sz="2499" b="true">
                <a:solidFill>
                  <a:srgbClr val="000000"/>
                </a:solidFill>
                <a:latin typeface="Muli Bold"/>
                <a:ea typeface="Muli Bold"/>
                <a:cs typeface="Muli Bold"/>
                <a:sym typeface="Muli Bold"/>
              </a:rPr>
              <a:t>Quan sát các thuộc tính qua ma trận tương quan (Correlation Matrix) </a:t>
            </a:r>
          </a:p>
          <a:p>
            <a:pPr algn="just" marL="539749" indent="-269875" lvl="1">
              <a:lnSpc>
                <a:spcPts val="4499"/>
              </a:lnSpc>
              <a:buFont typeface="Arial"/>
              <a:buChar char="•"/>
            </a:pPr>
            <a:r>
              <a:rPr lang="en-US" sz="2499">
                <a:solidFill>
                  <a:srgbClr val="000000"/>
                </a:solidFill>
                <a:latin typeface="Muli"/>
                <a:ea typeface="Muli"/>
                <a:cs typeface="Muli"/>
                <a:sym typeface="Muli"/>
              </a:rPr>
              <a:t>Thuộc tính khuvuc (mức độ tương quan 0.0057) =&gt; loại bỏ cột khuvuc </a:t>
            </a:r>
          </a:p>
          <a:p>
            <a:pPr algn="just" marL="539749" indent="-269875" lvl="1">
              <a:lnSpc>
                <a:spcPts val="4499"/>
              </a:lnSpc>
              <a:buFont typeface="Arial"/>
              <a:buChar char="•"/>
            </a:pPr>
            <a:r>
              <a:rPr lang="en-US" sz="2499">
                <a:solidFill>
                  <a:srgbClr val="000000"/>
                </a:solidFill>
                <a:latin typeface="Muli"/>
                <a:ea typeface="Muli"/>
                <a:cs typeface="Muli"/>
                <a:sym typeface="Muli"/>
              </a:rPr>
              <a:t>Các thuộc tính đầu vào: namhoc, khoahoc, xlav có độ tương quan cao (&gt;0.5), chọn thuộc tính namhoc do các thuộc tính còn lại dư thừa và không ảnh hưởng đáng kể đến dự đoán.</a:t>
            </a:r>
          </a:p>
        </p:txBody>
      </p:sp>
      <p:sp>
        <p:nvSpPr>
          <p:cNvPr name="TextBox 7" id="7"/>
          <p:cNvSpPr txBox="true"/>
          <p:nvPr/>
        </p:nvSpPr>
        <p:spPr>
          <a:xfrm rot="0">
            <a:off x="1028700" y="2491375"/>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Trích chọn đặc trưng</a:t>
            </a:r>
          </a:p>
        </p:txBody>
      </p:sp>
      <p:sp>
        <p:nvSpPr>
          <p:cNvPr name="TextBox 8" id="8"/>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9" id="9"/>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6" id="6"/>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230826" y="2011680"/>
            <a:ext cx="9707313" cy="7935090"/>
          </a:xfrm>
          <a:custGeom>
            <a:avLst/>
            <a:gdLst/>
            <a:ahLst/>
            <a:cxnLst/>
            <a:rect r="r" b="b" t="t" l="l"/>
            <a:pathLst>
              <a:path h="7935090" w="9707313">
                <a:moveTo>
                  <a:pt x="0" y="0"/>
                </a:moveTo>
                <a:lnTo>
                  <a:pt x="9707313" y="0"/>
                </a:lnTo>
                <a:lnTo>
                  <a:pt x="9707313" y="7935090"/>
                </a:lnTo>
                <a:lnTo>
                  <a:pt x="0" y="7935090"/>
                </a:lnTo>
                <a:lnTo>
                  <a:pt x="0" y="0"/>
                </a:lnTo>
                <a:close/>
              </a:path>
            </a:pathLst>
          </a:custGeom>
          <a:blipFill>
            <a:blip r:embed="rId4"/>
            <a:stretch>
              <a:fillRect l="0" t="0" r="0" b="0"/>
            </a:stretch>
          </a:blipFill>
        </p:spPr>
      </p:sp>
      <p:sp>
        <p:nvSpPr>
          <p:cNvPr name="TextBox 8" id="8"/>
          <p:cNvSpPr txBox="true"/>
          <p:nvPr/>
        </p:nvSpPr>
        <p:spPr>
          <a:xfrm rot="0">
            <a:off x="1028700" y="3640162"/>
            <a:ext cx="6024030" cy="5473700"/>
          </a:xfrm>
          <a:prstGeom prst="rect">
            <a:avLst/>
          </a:prstGeom>
        </p:spPr>
        <p:txBody>
          <a:bodyPr anchor="t" rtlCol="false" tIns="0" lIns="0" bIns="0" rIns="0">
            <a:spAutoFit/>
          </a:bodyPr>
          <a:lstStyle/>
          <a:p>
            <a:pPr algn="just">
              <a:lnSpc>
                <a:spcPts val="3999"/>
              </a:lnSpc>
            </a:pPr>
            <a:r>
              <a:rPr lang="en-US" sz="2499">
                <a:solidFill>
                  <a:srgbClr val="000000"/>
                </a:solidFill>
                <a:latin typeface="Muli"/>
                <a:ea typeface="Muli"/>
                <a:cs typeface="Muli"/>
                <a:sym typeface="Muli"/>
              </a:rPr>
              <a:t>Dùng </a:t>
            </a:r>
            <a:r>
              <a:rPr lang="en-US" sz="2499" b="true">
                <a:solidFill>
                  <a:srgbClr val="000000"/>
                </a:solidFill>
                <a:latin typeface="Muli Bold"/>
                <a:ea typeface="Muli Bold"/>
                <a:cs typeface="Muli Bold"/>
                <a:sym typeface="Muli Bold"/>
              </a:rPr>
              <a:t>Mutual Information</a:t>
            </a:r>
            <a:r>
              <a:rPr lang="en-US" sz="2499">
                <a:solidFill>
                  <a:srgbClr val="000000"/>
                </a:solidFill>
                <a:latin typeface="Muli"/>
                <a:ea typeface="Muli"/>
                <a:cs typeface="Muli"/>
                <a:sym typeface="Muli"/>
              </a:rPr>
              <a:t> chọn đặc trưng liên quan mạnh với nhãn và loại bỏ thuộc tính dư thừa.</a:t>
            </a:r>
          </a:p>
          <a:p>
            <a:pPr algn="just" marL="518160" indent="-259080" lvl="1">
              <a:lnSpc>
                <a:spcPts val="3840"/>
              </a:lnSpc>
              <a:buFont typeface="Arial"/>
              <a:buChar char="•"/>
            </a:pPr>
            <a:r>
              <a:rPr lang="en-US" sz="2400">
                <a:solidFill>
                  <a:srgbClr val="000000"/>
                </a:solidFill>
                <a:latin typeface="Muli"/>
                <a:ea typeface="Muli"/>
                <a:cs typeface="Muli"/>
                <a:sym typeface="Muli"/>
              </a:rPr>
              <a:t>dtbhk_truoc: Có mối quan hệ mạnh mẽ với nhãn xeploai, là yếu tố quyết định.</a:t>
            </a:r>
          </a:p>
          <a:p>
            <a:pPr algn="just" marL="539749" indent="-269875" lvl="1">
              <a:lnSpc>
                <a:spcPts val="3999"/>
              </a:lnSpc>
              <a:buFont typeface="Arial"/>
              <a:buChar char="•"/>
            </a:pPr>
            <a:r>
              <a:rPr lang="en-US" sz="2499">
                <a:solidFill>
                  <a:srgbClr val="000000"/>
                </a:solidFill>
                <a:latin typeface="Muli"/>
                <a:ea typeface="Muli"/>
                <a:cs typeface="Muli"/>
                <a:sym typeface="Muli"/>
              </a:rPr>
              <a:t>Các thuộc tính khác: drltl, sotchk, hedt, namhoc có MI &gt; 0.2, có ảnh hưởng nhất định nhưng yếu hơn.</a:t>
            </a:r>
          </a:p>
          <a:p>
            <a:pPr algn="just">
              <a:lnSpc>
                <a:spcPts val="3999"/>
              </a:lnSpc>
            </a:pPr>
            <a:r>
              <a:rPr lang="en-US" sz="2499">
                <a:solidFill>
                  <a:srgbClr val="D86E47"/>
                </a:solidFill>
                <a:latin typeface="Muli"/>
                <a:ea typeface="Muli"/>
                <a:cs typeface="Muli"/>
                <a:sym typeface="Muli"/>
              </a:rPr>
              <a:t>=&gt; </a:t>
            </a:r>
            <a:r>
              <a:rPr lang="en-US" b="true" sz="2499">
                <a:solidFill>
                  <a:srgbClr val="D86E47"/>
                </a:solidFill>
                <a:latin typeface="Muli Bold"/>
                <a:ea typeface="Muli Bold"/>
                <a:cs typeface="Muli Bold"/>
                <a:sym typeface="Muli Bold"/>
              </a:rPr>
              <a:t>Kết luận</a:t>
            </a:r>
            <a:r>
              <a:rPr lang="en-US" sz="2499">
                <a:solidFill>
                  <a:srgbClr val="000000"/>
                </a:solidFill>
                <a:latin typeface="Muli"/>
                <a:ea typeface="Muli"/>
                <a:cs typeface="Muli"/>
                <a:sym typeface="Muli"/>
              </a:rPr>
              <a:t>: Các thuộc tính dư thừa có MI thấp có thể bị loại bỏ để cải thiện hiệu quả mô hình.</a:t>
            </a:r>
          </a:p>
        </p:txBody>
      </p:sp>
      <p:sp>
        <p:nvSpPr>
          <p:cNvPr name="TextBox 9" id="9"/>
          <p:cNvSpPr txBox="true"/>
          <p:nvPr/>
        </p:nvSpPr>
        <p:spPr>
          <a:xfrm rot="0">
            <a:off x="1028700" y="2491375"/>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Trích chọn đặc trưng</a:t>
            </a:r>
          </a:p>
        </p:txBody>
      </p:sp>
      <p:sp>
        <p:nvSpPr>
          <p:cNvPr name="TextBox 10" id="10"/>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4698303" cy="818779"/>
            <a:chOff x="0" y="0"/>
            <a:chExt cx="1237413" cy="215645"/>
          </a:xfrm>
        </p:grpSpPr>
        <p:sp>
          <p:nvSpPr>
            <p:cNvPr name="Freeform 3" id="3"/>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2.2 Khám phá dữ liệu</a:t>
            </a:r>
          </a:p>
        </p:txBody>
      </p:sp>
      <p:sp>
        <p:nvSpPr>
          <p:cNvPr name="Freeform 6" id="6"/>
          <p:cNvSpPr/>
          <p:nvPr/>
        </p:nvSpPr>
        <p:spPr>
          <a:xfrm flipH="false" flipV="false" rot="0">
            <a:off x="9665904"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125498" y="2575909"/>
            <a:ext cx="11782003" cy="6925681"/>
          </a:xfrm>
          <a:custGeom>
            <a:avLst/>
            <a:gdLst/>
            <a:ahLst/>
            <a:cxnLst/>
            <a:rect r="r" b="b" t="t" l="l"/>
            <a:pathLst>
              <a:path h="6925681" w="11782003">
                <a:moveTo>
                  <a:pt x="0" y="0"/>
                </a:moveTo>
                <a:lnTo>
                  <a:pt x="11782003" y="0"/>
                </a:lnTo>
                <a:lnTo>
                  <a:pt x="11782003" y="6925681"/>
                </a:lnTo>
                <a:lnTo>
                  <a:pt x="0" y="6925681"/>
                </a:lnTo>
                <a:lnTo>
                  <a:pt x="0" y="0"/>
                </a:lnTo>
                <a:close/>
              </a:path>
            </a:pathLst>
          </a:custGeom>
          <a:blipFill>
            <a:blip r:embed="rId4"/>
            <a:stretch>
              <a:fillRect l="0" t="0" r="0" b="0"/>
            </a:stretch>
          </a:blipFill>
        </p:spPr>
      </p:sp>
      <p:sp>
        <p:nvSpPr>
          <p:cNvPr name="Freeform 8" id="8"/>
          <p:cNvSpPr/>
          <p:nvPr/>
        </p:nvSpPr>
        <p:spPr>
          <a:xfrm flipH="false" flipV="false" rot="3013438">
            <a:off x="4819871" y="6983597"/>
            <a:ext cx="1765900" cy="1384024"/>
          </a:xfrm>
          <a:custGeom>
            <a:avLst/>
            <a:gdLst/>
            <a:ahLst/>
            <a:cxnLst/>
            <a:rect r="r" b="b" t="t" l="l"/>
            <a:pathLst>
              <a:path h="1384024" w="1765900">
                <a:moveTo>
                  <a:pt x="0" y="0"/>
                </a:moveTo>
                <a:lnTo>
                  <a:pt x="1765900" y="0"/>
                </a:lnTo>
                <a:lnTo>
                  <a:pt x="1765900" y="1384024"/>
                </a:lnTo>
                <a:lnTo>
                  <a:pt x="0" y="13840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07542" y="5006874"/>
            <a:ext cx="4340619" cy="1978025"/>
          </a:xfrm>
          <a:prstGeom prst="rect">
            <a:avLst/>
          </a:prstGeom>
        </p:spPr>
        <p:txBody>
          <a:bodyPr anchor="t" rtlCol="false" tIns="0" lIns="0" bIns="0" rIns="0">
            <a:spAutoFit/>
          </a:bodyPr>
          <a:lstStyle/>
          <a:p>
            <a:pPr algn="just">
              <a:lnSpc>
                <a:spcPts val="3999"/>
              </a:lnSpc>
            </a:pPr>
            <a:r>
              <a:rPr lang="en-US" sz="2499">
                <a:solidFill>
                  <a:srgbClr val="000000"/>
                </a:solidFill>
                <a:latin typeface="Muli"/>
                <a:ea typeface="Muli"/>
                <a:cs typeface="Muli"/>
                <a:sym typeface="Muli"/>
              </a:rPr>
              <a:t>Nhóm sử dụng phương pháp trích chọn đặc trưng Select K Best cũng cho ra kết quả tương tự </a:t>
            </a:r>
          </a:p>
        </p:txBody>
      </p:sp>
      <p:sp>
        <p:nvSpPr>
          <p:cNvPr name="TextBox 10" id="10"/>
          <p:cNvSpPr txBox="true"/>
          <p:nvPr/>
        </p:nvSpPr>
        <p:spPr>
          <a:xfrm rot="0">
            <a:off x="1028700" y="2491375"/>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Trích chọn đặc trưng</a:t>
            </a:r>
          </a:p>
        </p:txBody>
      </p:sp>
      <p:sp>
        <p:nvSpPr>
          <p:cNvPr name="TextBox 11" id="11"/>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5397976" cy="818779"/>
            <a:chOff x="0" y="0"/>
            <a:chExt cx="1421689" cy="215645"/>
          </a:xfrm>
        </p:grpSpPr>
        <p:sp>
          <p:nvSpPr>
            <p:cNvPr name="Freeform 3" id="3"/>
            <p:cNvSpPr/>
            <p:nvPr/>
          </p:nvSpPr>
          <p:spPr>
            <a:xfrm flipH="false" flipV="false" rot="0">
              <a:off x="0" y="0"/>
              <a:ext cx="1421689" cy="215645"/>
            </a:xfrm>
            <a:custGeom>
              <a:avLst/>
              <a:gdLst/>
              <a:ahLst/>
              <a:cxnLst/>
              <a:rect r="r" b="b" t="t" l="l"/>
              <a:pathLst>
                <a:path h="215645" w="1421689">
                  <a:moveTo>
                    <a:pt x="73146" y="0"/>
                  </a:moveTo>
                  <a:lnTo>
                    <a:pt x="1348543" y="0"/>
                  </a:lnTo>
                  <a:cubicBezTo>
                    <a:pt x="1367943" y="0"/>
                    <a:pt x="1386548" y="7706"/>
                    <a:pt x="1400265" y="21424"/>
                  </a:cubicBezTo>
                  <a:cubicBezTo>
                    <a:pt x="1413983" y="35141"/>
                    <a:pt x="1421689" y="53746"/>
                    <a:pt x="1421689" y="73146"/>
                  </a:cubicBezTo>
                  <a:lnTo>
                    <a:pt x="1421689" y="142500"/>
                  </a:lnTo>
                  <a:cubicBezTo>
                    <a:pt x="1421689" y="161899"/>
                    <a:pt x="1413983" y="180504"/>
                    <a:pt x="1400265" y="194222"/>
                  </a:cubicBezTo>
                  <a:cubicBezTo>
                    <a:pt x="1386548" y="207939"/>
                    <a:pt x="1367943" y="215645"/>
                    <a:pt x="1348543" y="215645"/>
                  </a:cubicBezTo>
                  <a:lnTo>
                    <a:pt x="73146" y="215645"/>
                  </a:lnTo>
                  <a:cubicBezTo>
                    <a:pt x="53746" y="215645"/>
                    <a:pt x="35141" y="207939"/>
                    <a:pt x="21424" y="194222"/>
                  </a:cubicBezTo>
                  <a:cubicBezTo>
                    <a:pt x="7706" y="180504"/>
                    <a:pt x="0" y="161899"/>
                    <a:pt x="0" y="142500"/>
                  </a:cubicBezTo>
                  <a:lnTo>
                    <a:pt x="0" y="73146"/>
                  </a:lnTo>
                  <a:cubicBezTo>
                    <a:pt x="0" y="53746"/>
                    <a:pt x="7706" y="35141"/>
                    <a:pt x="21424" y="21424"/>
                  </a:cubicBezTo>
                  <a:cubicBezTo>
                    <a:pt x="35141" y="7706"/>
                    <a:pt x="53746" y="0"/>
                    <a:pt x="73146"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421689" cy="27279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2.3 Mối quan hệ giữa các thuộc tính</a:t>
            </a:r>
          </a:p>
        </p:txBody>
      </p:sp>
      <p:sp>
        <p:nvSpPr>
          <p:cNvPr name="Freeform 6" id="6"/>
          <p:cNvSpPr/>
          <p:nvPr/>
        </p:nvSpPr>
        <p:spPr>
          <a:xfrm flipH="false" flipV="false" rot="0">
            <a:off x="15411421"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682186" y="2087245"/>
            <a:ext cx="9171489" cy="7883835"/>
          </a:xfrm>
          <a:custGeom>
            <a:avLst/>
            <a:gdLst/>
            <a:ahLst/>
            <a:cxnLst/>
            <a:rect r="r" b="b" t="t" l="l"/>
            <a:pathLst>
              <a:path h="7883835" w="9171489">
                <a:moveTo>
                  <a:pt x="0" y="0"/>
                </a:moveTo>
                <a:lnTo>
                  <a:pt x="9171490" y="0"/>
                </a:lnTo>
                <a:lnTo>
                  <a:pt x="9171490" y="7883835"/>
                </a:lnTo>
                <a:lnTo>
                  <a:pt x="0" y="7883835"/>
                </a:lnTo>
                <a:lnTo>
                  <a:pt x="0" y="0"/>
                </a:lnTo>
                <a:close/>
              </a:path>
            </a:pathLst>
          </a:custGeom>
          <a:blipFill>
            <a:blip r:embed="rId4"/>
            <a:stretch>
              <a:fillRect l="0" t="-3630" r="0" b="0"/>
            </a:stretch>
          </a:blipFill>
        </p:spPr>
      </p:sp>
      <p:sp>
        <p:nvSpPr>
          <p:cNvPr name="TextBox 8" id="8"/>
          <p:cNvSpPr txBox="true"/>
          <p:nvPr/>
        </p:nvSpPr>
        <p:spPr>
          <a:xfrm rot="0">
            <a:off x="1220437" y="2463010"/>
            <a:ext cx="5014502"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Xây dựng đồ thị mạng</a:t>
            </a:r>
          </a:p>
        </p:txBody>
      </p:sp>
      <p:sp>
        <p:nvSpPr>
          <p:cNvPr name="TextBox 9" id="9"/>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10" id="10"/>
          <p:cNvSpPr txBox="true"/>
          <p:nvPr/>
        </p:nvSpPr>
        <p:spPr>
          <a:xfrm rot="0">
            <a:off x="1220437" y="4890112"/>
            <a:ext cx="6005567" cy="1978025"/>
          </a:xfrm>
          <a:prstGeom prst="rect">
            <a:avLst/>
          </a:prstGeom>
        </p:spPr>
        <p:txBody>
          <a:bodyPr anchor="t" rtlCol="false" tIns="0" lIns="0" bIns="0" rIns="0">
            <a:spAutoFit/>
          </a:bodyPr>
          <a:lstStyle/>
          <a:p>
            <a:pPr algn="just">
              <a:lnSpc>
                <a:spcPts val="3999"/>
              </a:lnSpc>
            </a:pPr>
            <a:r>
              <a:rPr lang="en-US" sz="2499">
                <a:solidFill>
                  <a:srgbClr val="000000"/>
                </a:solidFill>
                <a:latin typeface="Muli"/>
                <a:ea typeface="Muli"/>
                <a:cs typeface="Muli"/>
                <a:sym typeface="Muli"/>
              </a:rPr>
              <a:t>Biểu đồ cho thấy dtbhk_truoc và namhoc có MI cao (0.37), thể hiện mối quan hệ chặt chẽ, trong khi sotchk và drltl có MI cao hơn các cặp khác (0.04).</a:t>
            </a:r>
          </a:p>
        </p:txBody>
      </p:sp>
      <p:sp>
        <p:nvSpPr>
          <p:cNvPr name="Freeform 11" id="11"/>
          <p:cNvSpPr/>
          <p:nvPr/>
        </p:nvSpPr>
        <p:spPr>
          <a:xfrm flipH="false" flipV="false" rot="3013438">
            <a:off x="5246306" y="7122342"/>
            <a:ext cx="1765900" cy="1384024"/>
          </a:xfrm>
          <a:custGeom>
            <a:avLst/>
            <a:gdLst/>
            <a:ahLst/>
            <a:cxnLst/>
            <a:rect r="r" b="b" t="t" l="l"/>
            <a:pathLst>
              <a:path h="1384024" w="1765900">
                <a:moveTo>
                  <a:pt x="0" y="0"/>
                </a:moveTo>
                <a:lnTo>
                  <a:pt x="1765900" y="0"/>
                </a:lnTo>
                <a:lnTo>
                  <a:pt x="1765900" y="1384024"/>
                </a:lnTo>
                <a:lnTo>
                  <a:pt x="0" y="13840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5397976" cy="818779"/>
            <a:chOff x="0" y="0"/>
            <a:chExt cx="1421689" cy="215645"/>
          </a:xfrm>
        </p:grpSpPr>
        <p:sp>
          <p:nvSpPr>
            <p:cNvPr name="Freeform 3" id="3"/>
            <p:cNvSpPr/>
            <p:nvPr/>
          </p:nvSpPr>
          <p:spPr>
            <a:xfrm flipH="false" flipV="false" rot="0">
              <a:off x="0" y="0"/>
              <a:ext cx="1421689" cy="215645"/>
            </a:xfrm>
            <a:custGeom>
              <a:avLst/>
              <a:gdLst/>
              <a:ahLst/>
              <a:cxnLst/>
              <a:rect r="r" b="b" t="t" l="l"/>
              <a:pathLst>
                <a:path h="215645" w="1421689">
                  <a:moveTo>
                    <a:pt x="73146" y="0"/>
                  </a:moveTo>
                  <a:lnTo>
                    <a:pt x="1348543" y="0"/>
                  </a:lnTo>
                  <a:cubicBezTo>
                    <a:pt x="1367943" y="0"/>
                    <a:pt x="1386548" y="7706"/>
                    <a:pt x="1400265" y="21424"/>
                  </a:cubicBezTo>
                  <a:cubicBezTo>
                    <a:pt x="1413983" y="35141"/>
                    <a:pt x="1421689" y="53746"/>
                    <a:pt x="1421689" y="73146"/>
                  </a:cubicBezTo>
                  <a:lnTo>
                    <a:pt x="1421689" y="142500"/>
                  </a:lnTo>
                  <a:cubicBezTo>
                    <a:pt x="1421689" y="161899"/>
                    <a:pt x="1413983" y="180504"/>
                    <a:pt x="1400265" y="194222"/>
                  </a:cubicBezTo>
                  <a:cubicBezTo>
                    <a:pt x="1386548" y="207939"/>
                    <a:pt x="1367943" y="215645"/>
                    <a:pt x="1348543" y="215645"/>
                  </a:cubicBezTo>
                  <a:lnTo>
                    <a:pt x="73146" y="215645"/>
                  </a:lnTo>
                  <a:cubicBezTo>
                    <a:pt x="53746" y="215645"/>
                    <a:pt x="35141" y="207939"/>
                    <a:pt x="21424" y="194222"/>
                  </a:cubicBezTo>
                  <a:cubicBezTo>
                    <a:pt x="7706" y="180504"/>
                    <a:pt x="0" y="161899"/>
                    <a:pt x="0" y="142500"/>
                  </a:cubicBezTo>
                  <a:lnTo>
                    <a:pt x="0" y="73146"/>
                  </a:lnTo>
                  <a:cubicBezTo>
                    <a:pt x="0" y="53746"/>
                    <a:pt x="7706" y="35141"/>
                    <a:pt x="21424" y="21424"/>
                  </a:cubicBezTo>
                  <a:cubicBezTo>
                    <a:pt x="35141" y="7706"/>
                    <a:pt x="53746" y="0"/>
                    <a:pt x="73146"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421689" cy="27279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2.3 Mối quan hệ giữa các thuộc tính</a:t>
            </a:r>
          </a:p>
        </p:txBody>
      </p:sp>
      <p:sp>
        <p:nvSpPr>
          <p:cNvPr name="Freeform 6" id="6"/>
          <p:cNvSpPr/>
          <p:nvPr/>
        </p:nvSpPr>
        <p:spPr>
          <a:xfrm flipH="false" flipV="false" rot="0">
            <a:off x="15411421"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20437" y="4890112"/>
            <a:ext cx="6164133" cy="1978025"/>
          </a:xfrm>
          <a:prstGeom prst="rect">
            <a:avLst/>
          </a:prstGeom>
        </p:spPr>
        <p:txBody>
          <a:bodyPr anchor="t" rtlCol="false" tIns="0" lIns="0" bIns="0" rIns="0">
            <a:spAutoFit/>
          </a:bodyPr>
          <a:lstStyle/>
          <a:p>
            <a:pPr algn="just">
              <a:lnSpc>
                <a:spcPts val="3999"/>
              </a:lnSpc>
            </a:pPr>
            <a:r>
              <a:rPr lang="en-US" sz="2499">
                <a:solidFill>
                  <a:srgbClr val="000000"/>
                </a:solidFill>
                <a:latin typeface="Muli"/>
                <a:ea typeface="Muli"/>
                <a:cs typeface="Muli"/>
                <a:sym typeface="Muli"/>
              </a:rPr>
              <a:t>Xu hướng quan hệ tuyến tính giữa hai biến này cho thấy </a:t>
            </a:r>
            <a:r>
              <a:rPr lang="en-US" b="true" sz="2499" i="true">
                <a:solidFill>
                  <a:srgbClr val="D86E47"/>
                </a:solidFill>
                <a:latin typeface="Muli Bold Italics"/>
                <a:ea typeface="Muli Bold Italics"/>
                <a:cs typeface="Muli Bold Italics"/>
                <a:sym typeface="Muli Bold Italics"/>
              </a:rPr>
              <a:t>dtbhktruoc tăng dần trong những năm gần đây,</a:t>
            </a:r>
            <a:r>
              <a:rPr lang="en-US" sz="2499">
                <a:solidFill>
                  <a:srgbClr val="000000"/>
                </a:solidFill>
                <a:latin typeface="Muli"/>
                <a:ea typeface="Muli"/>
                <a:cs typeface="Muli"/>
                <a:sym typeface="Muli"/>
              </a:rPr>
              <a:t> phản ánh sự cải thiện chất lượng học tập của sinh viên.</a:t>
            </a:r>
          </a:p>
        </p:txBody>
      </p:sp>
      <p:sp>
        <p:nvSpPr>
          <p:cNvPr name="Freeform 8" id="8"/>
          <p:cNvSpPr/>
          <p:nvPr/>
        </p:nvSpPr>
        <p:spPr>
          <a:xfrm flipH="false" flipV="false" rot="3013438">
            <a:off x="5246306" y="7122342"/>
            <a:ext cx="1765900" cy="1384024"/>
          </a:xfrm>
          <a:custGeom>
            <a:avLst/>
            <a:gdLst/>
            <a:ahLst/>
            <a:cxnLst/>
            <a:rect r="r" b="b" t="t" l="l"/>
            <a:pathLst>
              <a:path h="1384024" w="1765900">
                <a:moveTo>
                  <a:pt x="0" y="0"/>
                </a:moveTo>
                <a:lnTo>
                  <a:pt x="1765900" y="0"/>
                </a:lnTo>
                <a:lnTo>
                  <a:pt x="1765900" y="1384024"/>
                </a:lnTo>
                <a:lnTo>
                  <a:pt x="0" y="1384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988598" y="2482237"/>
            <a:ext cx="9391624" cy="7804763"/>
          </a:xfrm>
          <a:custGeom>
            <a:avLst/>
            <a:gdLst/>
            <a:ahLst/>
            <a:cxnLst/>
            <a:rect r="r" b="b" t="t" l="l"/>
            <a:pathLst>
              <a:path h="7804763" w="9391624">
                <a:moveTo>
                  <a:pt x="0" y="0"/>
                </a:moveTo>
                <a:lnTo>
                  <a:pt x="9391624" y="0"/>
                </a:lnTo>
                <a:lnTo>
                  <a:pt x="9391624" y="7804763"/>
                </a:lnTo>
                <a:lnTo>
                  <a:pt x="0" y="7804763"/>
                </a:lnTo>
                <a:lnTo>
                  <a:pt x="0" y="0"/>
                </a:lnTo>
                <a:close/>
              </a:path>
            </a:pathLst>
          </a:custGeom>
          <a:blipFill>
            <a:blip r:embed="rId6"/>
            <a:stretch>
              <a:fillRect l="0" t="0" r="0" b="0"/>
            </a:stretch>
          </a:blipFill>
        </p:spPr>
      </p:sp>
      <p:sp>
        <p:nvSpPr>
          <p:cNvPr name="TextBox 10" id="10"/>
          <p:cNvSpPr txBox="true"/>
          <p:nvPr/>
        </p:nvSpPr>
        <p:spPr>
          <a:xfrm rot="0">
            <a:off x="1224002" y="2463010"/>
            <a:ext cx="5007372"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dtbhk_truoc và namhoc</a:t>
            </a:r>
          </a:p>
        </p:txBody>
      </p:sp>
      <p:sp>
        <p:nvSpPr>
          <p:cNvPr name="TextBox 11" id="11"/>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5397976" cy="818779"/>
            <a:chOff x="0" y="0"/>
            <a:chExt cx="1421689" cy="215645"/>
          </a:xfrm>
        </p:grpSpPr>
        <p:sp>
          <p:nvSpPr>
            <p:cNvPr name="Freeform 3" id="3"/>
            <p:cNvSpPr/>
            <p:nvPr/>
          </p:nvSpPr>
          <p:spPr>
            <a:xfrm flipH="false" flipV="false" rot="0">
              <a:off x="0" y="0"/>
              <a:ext cx="1421689" cy="215645"/>
            </a:xfrm>
            <a:custGeom>
              <a:avLst/>
              <a:gdLst/>
              <a:ahLst/>
              <a:cxnLst/>
              <a:rect r="r" b="b" t="t" l="l"/>
              <a:pathLst>
                <a:path h="215645" w="1421689">
                  <a:moveTo>
                    <a:pt x="73146" y="0"/>
                  </a:moveTo>
                  <a:lnTo>
                    <a:pt x="1348543" y="0"/>
                  </a:lnTo>
                  <a:cubicBezTo>
                    <a:pt x="1367943" y="0"/>
                    <a:pt x="1386548" y="7706"/>
                    <a:pt x="1400265" y="21424"/>
                  </a:cubicBezTo>
                  <a:cubicBezTo>
                    <a:pt x="1413983" y="35141"/>
                    <a:pt x="1421689" y="53746"/>
                    <a:pt x="1421689" y="73146"/>
                  </a:cubicBezTo>
                  <a:lnTo>
                    <a:pt x="1421689" y="142500"/>
                  </a:lnTo>
                  <a:cubicBezTo>
                    <a:pt x="1421689" y="161899"/>
                    <a:pt x="1413983" y="180504"/>
                    <a:pt x="1400265" y="194222"/>
                  </a:cubicBezTo>
                  <a:cubicBezTo>
                    <a:pt x="1386548" y="207939"/>
                    <a:pt x="1367943" y="215645"/>
                    <a:pt x="1348543" y="215645"/>
                  </a:cubicBezTo>
                  <a:lnTo>
                    <a:pt x="73146" y="215645"/>
                  </a:lnTo>
                  <a:cubicBezTo>
                    <a:pt x="53746" y="215645"/>
                    <a:pt x="35141" y="207939"/>
                    <a:pt x="21424" y="194222"/>
                  </a:cubicBezTo>
                  <a:cubicBezTo>
                    <a:pt x="7706" y="180504"/>
                    <a:pt x="0" y="161899"/>
                    <a:pt x="0" y="142500"/>
                  </a:cubicBezTo>
                  <a:lnTo>
                    <a:pt x="0" y="73146"/>
                  </a:lnTo>
                  <a:cubicBezTo>
                    <a:pt x="0" y="53746"/>
                    <a:pt x="7706" y="35141"/>
                    <a:pt x="21424" y="21424"/>
                  </a:cubicBezTo>
                  <a:cubicBezTo>
                    <a:pt x="35141" y="7706"/>
                    <a:pt x="53746" y="0"/>
                    <a:pt x="73146"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421689" cy="27279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2.3 Mối quan hệ giữa các thuộc tính</a:t>
            </a:r>
          </a:p>
        </p:txBody>
      </p:sp>
      <p:sp>
        <p:nvSpPr>
          <p:cNvPr name="Freeform 6" id="6"/>
          <p:cNvSpPr/>
          <p:nvPr/>
        </p:nvSpPr>
        <p:spPr>
          <a:xfrm flipH="false" flipV="false" rot="0">
            <a:off x="15411421"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20437" y="5593374"/>
            <a:ext cx="6164133" cy="552451"/>
          </a:xfrm>
          <a:prstGeom prst="rect">
            <a:avLst/>
          </a:prstGeom>
        </p:spPr>
        <p:txBody>
          <a:bodyPr anchor="t" rtlCol="false" tIns="0" lIns="0" bIns="0" rIns="0">
            <a:spAutoFit/>
          </a:bodyPr>
          <a:lstStyle/>
          <a:p>
            <a:pPr algn="ctr">
              <a:lnSpc>
                <a:spcPts val="4799"/>
              </a:lnSpc>
            </a:pPr>
            <a:r>
              <a:rPr lang="en-US" b="true" sz="2999" i="true">
                <a:solidFill>
                  <a:srgbClr val="000000"/>
                </a:solidFill>
                <a:latin typeface="Muli Bold Italics"/>
                <a:ea typeface="Muli Bold Italics"/>
                <a:cs typeface="Muli Bold Italics"/>
                <a:sym typeface="Muli Bold Italics"/>
              </a:rPr>
              <a:t>BIỂU ĐỒ PHÂN TÁN</a:t>
            </a:r>
          </a:p>
        </p:txBody>
      </p:sp>
      <p:sp>
        <p:nvSpPr>
          <p:cNvPr name="Freeform 8" id="8"/>
          <p:cNvSpPr/>
          <p:nvPr/>
        </p:nvSpPr>
        <p:spPr>
          <a:xfrm flipH="false" flipV="false" rot="3013438">
            <a:off x="5127381" y="6351309"/>
            <a:ext cx="1765900" cy="1384024"/>
          </a:xfrm>
          <a:custGeom>
            <a:avLst/>
            <a:gdLst/>
            <a:ahLst/>
            <a:cxnLst/>
            <a:rect r="r" b="b" t="t" l="l"/>
            <a:pathLst>
              <a:path h="1384024" w="1765900">
                <a:moveTo>
                  <a:pt x="0" y="0"/>
                </a:moveTo>
                <a:lnTo>
                  <a:pt x="1765900" y="0"/>
                </a:lnTo>
                <a:lnTo>
                  <a:pt x="1765900" y="1384024"/>
                </a:lnTo>
                <a:lnTo>
                  <a:pt x="0" y="1384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825422" y="2297430"/>
            <a:ext cx="9955702" cy="7719276"/>
          </a:xfrm>
          <a:custGeom>
            <a:avLst/>
            <a:gdLst/>
            <a:ahLst/>
            <a:cxnLst/>
            <a:rect r="r" b="b" t="t" l="l"/>
            <a:pathLst>
              <a:path h="7719276" w="9955702">
                <a:moveTo>
                  <a:pt x="0" y="0"/>
                </a:moveTo>
                <a:lnTo>
                  <a:pt x="9955702" y="0"/>
                </a:lnTo>
                <a:lnTo>
                  <a:pt x="9955702" y="7719276"/>
                </a:lnTo>
                <a:lnTo>
                  <a:pt x="0" y="7719276"/>
                </a:lnTo>
                <a:lnTo>
                  <a:pt x="0" y="0"/>
                </a:lnTo>
                <a:close/>
              </a:path>
            </a:pathLst>
          </a:custGeom>
          <a:blipFill>
            <a:blip r:embed="rId6"/>
            <a:stretch>
              <a:fillRect l="0" t="0" r="0" b="0"/>
            </a:stretch>
          </a:blipFill>
        </p:spPr>
      </p:sp>
      <p:sp>
        <p:nvSpPr>
          <p:cNvPr name="TextBox 10" id="10"/>
          <p:cNvSpPr txBox="true"/>
          <p:nvPr/>
        </p:nvSpPr>
        <p:spPr>
          <a:xfrm rot="0">
            <a:off x="1224002" y="2463010"/>
            <a:ext cx="5007372"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dtbhk_truoc và namhoc</a:t>
            </a:r>
          </a:p>
        </p:txBody>
      </p:sp>
      <p:sp>
        <p:nvSpPr>
          <p:cNvPr name="TextBox 11" id="11"/>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5397976" cy="818779"/>
            <a:chOff x="0" y="0"/>
            <a:chExt cx="1421689" cy="215645"/>
          </a:xfrm>
        </p:grpSpPr>
        <p:sp>
          <p:nvSpPr>
            <p:cNvPr name="Freeform 3" id="3"/>
            <p:cNvSpPr/>
            <p:nvPr/>
          </p:nvSpPr>
          <p:spPr>
            <a:xfrm flipH="false" flipV="false" rot="0">
              <a:off x="0" y="0"/>
              <a:ext cx="1421689" cy="215645"/>
            </a:xfrm>
            <a:custGeom>
              <a:avLst/>
              <a:gdLst/>
              <a:ahLst/>
              <a:cxnLst/>
              <a:rect r="r" b="b" t="t" l="l"/>
              <a:pathLst>
                <a:path h="215645" w="1421689">
                  <a:moveTo>
                    <a:pt x="73146" y="0"/>
                  </a:moveTo>
                  <a:lnTo>
                    <a:pt x="1348543" y="0"/>
                  </a:lnTo>
                  <a:cubicBezTo>
                    <a:pt x="1367943" y="0"/>
                    <a:pt x="1386548" y="7706"/>
                    <a:pt x="1400265" y="21424"/>
                  </a:cubicBezTo>
                  <a:cubicBezTo>
                    <a:pt x="1413983" y="35141"/>
                    <a:pt x="1421689" y="53746"/>
                    <a:pt x="1421689" y="73146"/>
                  </a:cubicBezTo>
                  <a:lnTo>
                    <a:pt x="1421689" y="142500"/>
                  </a:lnTo>
                  <a:cubicBezTo>
                    <a:pt x="1421689" y="161899"/>
                    <a:pt x="1413983" y="180504"/>
                    <a:pt x="1400265" y="194222"/>
                  </a:cubicBezTo>
                  <a:cubicBezTo>
                    <a:pt x="1386548" y="207939"/>
                    <a:pt x="1367943" y="215645"/>
                    <a:pt x="1348543" y="215645"/>
                  </a:cubicBezTo>
                  <a:lnTo>
                    <a:pt x="73146" y="215645"/>
                  </a:lnTo>
                  <a:cubicBezTo>
                    <a:pt x="53746" y="215645"/>
                    <a:pt x="35141" y="207939"/>
                    <a:pt x="21424" y="194222"/>
                  </a:cubicBezTo>
                  <a:cubicBezTo>
                    <a:pt x="7706" y="180504"/>
                    <a:pt x="0" y="161899"/>
                    <a:pt x="0" y="142500"/>
                  </a:cubicBezTo>
                  <a:lnTo>
                    <a:pt x="0" y="73146"/>
                  </a:lnTo>
                  <a:cubicBezTo>
                    <a:pt x="0" y="53746"/>
                    <a:pt x="7706" y="35141"/>
                    <a:pt x="21424" y="21424"/>
                  </a:cubicBezTo>
                  <a:cubicBezTo>
                    <a:pt x="35141" y="7706"/>
                    <a:pt x="53746" y="0"/>
                    <a:pt x="73146"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421689" cy="27279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38225" y="1019175"/>
            <a:ext cx="5652617" cy="1228725"/>
          </a:xfrm>
          <a:prstGeom prst="rect">
            <a:avLst/>
          </a:prstGeom>
        </p:spPr>
        <p:txBody>
          <a:bodyPr anchor="t" rtlCol="false" tIns="0" lIns="0" bIns="0" rIns="0">
            <a:spAutoFit/>
          </a:bodyPr>
          <a:lstStyle/>
          <a:p>
            <a:pPr algn="just">
              <a:lnSpc>
                <a:spcPts val="4800"/>
              </a:lnSpc>
            </a:pPr>
            <a:r>
              <a:rPr lang="en-US" b="true" sz="4000">
                <a:solidFill>
                  <a:srgbClr val="734C29"/>
                </a:solidFill>
                <a:latin typeface="Noto Sans Bold"/>
                <a:ea typeface="Noto Sans Bold"/>
                <a:cs typeface="Noto Sans Bold"/>
                <a:sym typeface="Noto Sans Bold"/>
              </a:rPr>
              <a:t>2.3 Mối quan hệ giữa các thuộc tính</a:t>
            </a:r>
          </a:p>
        </p:txBody>
      </p:sp>
      <p:sp>
        <p:nvSpPr>
          <p:cNvPr name="Freeform 6" id="6"/>
          <p:cNvSpPr/>
          <p:nvPr/>
        </p:nvSpPr>
        <p:spPr>
          <a:xfrm flipH="false" flipV="false" rot="0">
            <a:off x="15411421"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20437" y="4637700"/>
            <a:ext cx="5470405" cy="2482850"/>
          </a:xfrm>
          <a:prstGeom prst="rect">
            <a:avLst/>
          </a:prstGeom>
        </p:spPr>
        <p:txBody>
          <a:bodyPr anchor="t" rtlCol="false" tIns="0" lIns="0" bIns="0" rIns="0">
            <a:spAutoFit/>
          </a:bodyPr>
          <a:lstStyle/>
          <a:p>
            <a:pPr algn="just">
              <a:lnSpc>
                <a:spcPts val="3999"/>
              </a:lnSpc>
            </a:pPr>
            <a:r>
              <a:rPr lang="en-US" sz="2499">
                <a:solidFill>
                  <a:srgbClr val="000000"/>
                </a:solidFill>
                <a:latin typeface="Muli"/>
                <a:ea typeface="Muli"/>
                <a:cs typeface="Muli"/>
                <a:sym typeface="Muli"/>
              </a:rPr>
              <a:t>Nhóm thực hiện kiểm định </a:t>
            </a:r>
            <a:r>
              <a:rPr lang="en-US" b="true" sz="2499">
                <a:solidFill>
                  <a:srgbClr val="000000"/>
                </a:solidFill>
                <a:latin typeface="Muli Bold"/>
                <a:ea typeface="Muli Bold"/>
                <a:cs typeface="Muli Bold"/>
                <a:sym typeface="Muli Bold"/>
              </a:rPr>
              <a:t>Chi-square</a:t>
            </a:r>
            <a:r>
              <a:rPr lang="en-US" sz="2499">
                <a:solidFill>
                  <a:srgbClr val="000000"/>
                </a:solidFill>
                <a:latin typeface="Muli"/>
                <a:ea typeface="Muli"/>
                <a:cs typeface="Muli"/>
                <a:sym typeface="Muli"/>
              </a:rPr>
              <a:t>, với p_value &lt; 0.5 cho thấy namhoc ảnh hưởng đến dtbhktruoc. Chỉ số Cramér's V (0.02) cho thấy mối liên hệ khá mạnh giữa hai biến.</a:t>
            </a:r>
          </a:p>
        </p:txBody>
      </p:sp>
      <p:sp>
        <p:nvSpPr>
          <p:cNvPr name="Freeform 8" id="8"/>
          <p:cNvSpPr/>
          <p:nvPr/>
        </p:nvSpPr>
        <p:spPr>
          <a:xfrm flipH="false" flipV="false" rot="3013438">
            <a:off x="5367019" y="8789420"/>
            <a:ext cx="1458396" cy="1143018"/>
          </a:xfrm>
          <a:custGeom>
            <a:avLst/>
            <a:gdLst/>
            <a:ahLst/>
            <a:cxnLst/>
            <a:rect r="r" b="b" t="t" l="l"/>
            <a:pathLst>
              <a:path h="1143018" w="1458396">
                <a:moveTo>
                  <a:pt x="0" y="0"/>
                </a:moveTo>
                <a:lnTo>
                  <a:pt x="1458397" y="0"/>
                </a:lnTo>
                <a:lnTo>
                  <a:pt x="1458397" y="1143018"/>
                </a:lnTo>
                <a:lnTo>
                  <a:pt x="0" y="1143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304049" y="200882"/>
            <a:ext cx="10280149" cy="9880365"/>
          </a:xfrm>
          <a:custGeom>
            <a:avLst/>
            <a:gdLst/>
            <a:ahLst/>
            <a:cxnLst/>
            <a:rect r="r" b="b" t="t" l="l"/>
            <a:pathLst>
              <a:path h="9880365" w="10280149">
                <a:moveTo>
                  <a:pt x="0" y="0"/>
                </a:moveTo>
                <a:lnTo>
                  <a:pt x="10280148" y="0"/>
                </a:lnTo>
                <a:lnTo>
                  <a:pt x="10280148" y="9880365"/>
                </a:lnTo>
                <a:lnTo>
                  <a:pt x="0" y="9880365"/>
                </a:lnTo>
                <a:lnTo>
                  <a:pt x="0" y="0"/>
                </a:lnTo>
                <a:close/>
              </a:path>
            </a:pathLst>
          </a:custGeom>
          <a:blipFill>
            <a:blip r:embed="rId6"/>
            <a:stretch>
              <a:fillRect l="0" t="0" r="0" b="0"/>
            </a:stretch>
          </a:blipFill>
        </p:spPr>
      </p:sp>
      <p:sp>
        <p:nvSpPr>
          <p:cNvPr name="TextBox 10" id="10"/>
          <p:cNvSpPr txBox="true"/>
          <p:nvPr/>
        </p:nvSpPr>
        <p:spPr>
          <a:xfrm rot="0">
            <a:off x="1224002" y="2463010"/>
            <a:ext cx="5007372"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dtbhk_truoc và namhoc</a:t>
            </a:r>
          </a:p>
        </p:txBody>
      </p:sp>
      <p:sp>
        <p:nvSpPr>
          <p:cNvPr name="TextBox 11" id="11"/>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04875"/>
            <a:ext cx="14742260" cy="1094740"/>
          </a:xfrm>
          <a:prstGeom prst="rect">
            <a:avLst/>
          </a:prstGeom>
        </p:spPr>
        <p:txBody>
          <a:bodyPr anchor="t" rtlCol="false" tIns="0" lIns="0" bIns="0" rIns="0">
            <a:spAutoFit/>
          </a:bodyPr>
          <a:lstStyle/>
          <a:p>
            <a:pPr algn="just">
              <a:lnSpc>
                <a:spcPts val="8960"/>
              </a:lnSpc>
              <a:spcBef>
                <a:spcPct val="0"/>
              </a:spcBef>
            </a:pPr>
            <a:r>
              <a:rPr lang="en-US" b="true" sz="6400">
                <a:solidFill>
                  <a:srgbClr val="734C29"/>
                </a:solidFill>
                <a:latin typeface="Noto Sans Bold"/>
                <a:ea typeface="Noto Sans Bold"/>
                <a:cs typeface="Noto Sans Bold"/>
                <a:sym typeface="Noto Sans Bold"/>
              </a:rPr>
              <a:t>1. Tổng quan</a:t>
            </a:r>
          </a:p>
        </p:txBody>
      </p:sp>
      <p:sp>
        <p:nvSpPr>
          <p:cNvPr name="Freeform 3" id="3"/>
          <p:cNvSpPr/>
          <p:nvPr/>
        </p:nvSpPr>
        <p:spPr>
          <a:xfrm flipH="false" flipV="false" rot="0">
            <a:off x="6417012" y="1327243"/>
            <a:ext cx="672372" cy="672372"/>
          </a:xfrm>
          <a:custGeom>
            <a:avLst/>
            <a:gdLst/>
            <a:ahLst/>
            <a:cxnLst/>
            <a:rect r="r" b="b" t="t" l="l"/>
            <a:pathLst>
              <a:path h="672372" w="672372">
                <a:moveTo>
                  <a:pt x="0" y="0"/>
                </a:moveTo>
                <a:lnTo>
                  <a:pt x="672373" y="0"/>
                </a:lnTo>
                <a:lnTo>
                  <a:pt x="672373"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2988554"/>
            <a:ext cx="6455738" cy="4940872"/>
            <a:chOff x="0" y="0"/>
            <a:chExt cx="1700277" cy="1301300"/>
          </a:xfrm>
        </p:grpSpPr>
        <p:sp>
          <p:nvSpPr>
            <p:cNvPr name="Freeform 5" id="5"/>
            <p:cNvSpPr/>
            <p:nvPr/>
          </p:nvSpPr>
          <p:spPr>
            <a:xfrm flipH="false" flipV="false" rot="0">
              <a:off x="0" y="0"/>
              <a:ext cx="1700277" cy="1301300"/>
            </a:xfrm>
            <a:custGeom>
              <a:avLst/>
              <a:gdLst/>
              <a:ahLst/>
              <a:cxnLst/>
              <a:rect r="r" b="b" t="t" l="l"/>
              <a:pathLst>
                <a:path h="1301300" w="1700277">
                  <a:moveTo>
                    <a:pt x="61161" y="0"/>
                  </a:moveTo>
                  <a:lnTo>
                    <a:pt x="1639116" y="0"/>
                  </a:lnTo>
                  <a:cubicBezTo>
                    <a:pt x="1655337" y="0"/>
                    <a:pt x="1670893" y="6444"/>
                    <a:pt x="1682363" y="17914"/>
                  </a:cubicBezTo>
                  <a:cubicBezTo>
                    <a:pt x="1693833" y="29383"/>
                    <a:pt x="1700277" y="44940"/>
                    <a:pt x="1700277" y="61161"/>
                  </a:cubicBezTo>
                  <a:lnTo>
                    <a:pt x="1700277" y="1240139"/>
                  </a:lnTo>
                  <a:cubicBezTo>
                    <a:pt x="1700277" y="1273917"/>
                    <a:pt x="1672894" y="1301300"/>
                    <a:pt x="1639116" y="1301300"/>
                  </a:cubicBezTo>
                  <a:lnTo>
                    <a:pt x="61161" y="1301300"/>
                  </a:lnTo>
                  <a:cubicBezTo>
                    <a:pt x="44940" y="1301300"/>
                    <a:pt x="29383" y="1294856"/>
                    <a:pt x="17914" y="1283386"/>
                  </a:cubicBezTo>
                  <a:cubicBezTo>
                    <a:pt x="6444" y="1271916"/>
                    <a:pt x="0" y="1256360"/>
                    <a:pt x="0" y="1240139"/>
                  </a:cubicBezTo>
                  <a:lnTo>
                    <a:pt x="0" y="61161"/>
                  </a:lnTo>
                  <a:cubicBezTo>
                    <a:pt x="0" y="44940"/>
                    <a:pt x="6444" y="29383"/>
                    <a:pt x="17914" y="17914"/>
                  </a:cubicBezTo>
                  <a:cubicBezTo>
                    <a:pt x="29383" y="6444"/>
                    <a:pt x="44940" y="0"/>
                    <a:pt x="61161" y="0"/>
                  </a:cubicBezTo>
                  <a:close/>
                </a:path>
              </a:pathLst>
            </a:custGeom>
            <a:solidFill>
              <a:srgbClr val="FFFFFF"/>
            </a:solidFill>
            <a:ln w="38100" cap="rnd">
              <a:solidFill>
                <a:srgbClr val="734C29"/>
              </a:solidFill>
              <a:prstDash val="solid"/>
              <a:round/>
            </a:ln>
          </p:spPr>
        </p:sp>
        <p:sp>
          <p:nvSpPr>
            <p:cNvPr name="TextBox 6" id="6"/>
            <p:cNvSpPr txBox="true"/>
            <p:nvPr/>
          </p:nvSpPr>
          <p:spPr>
            <a:xfrm>
              <a:off x="0" y="-57150"/>
              <a:ext cx="1700277" cy="1358450"/>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1495244" y="3342629"/>
            <a:ext cx="5594141" cy="4162425"/>
          </a:xfrm>
          <a:prstGeom prst="rect">
            <a:avLst/>
          </a:prstGeom>
        </p:spPr>
        <p:txBody>
          <a:bodyPr anchor="t" rtlCol="false" tIns="0" lIns="0" bIns="0" rIns="0">
            <a:spAutoFit/>
          </a:bodyPr>
          <a:lstStyle/>
          <a:p>
            <a:pPr algn="just">
              <a:lnSpc>
                <a:spcPts val="4199"/>
              </a:lnSpc>
              <a:spcBef>
                <a:spcPct val="0"/>
              </a:spcBef>
            </a:pPr>
            <a:r>
              <a:rPr lang="en-US" b="true" sz="2999">
                <a:solidFill>
                  <a:srgbClr val="734C29"/>
                </a:solidFill>
                <a:latin typeface="Muli Bold"/>
                <a:ea typeface="Muli Bold"/>
                <a:cs typeface="Muli Bold"/>
                <a:sym typeface="Muli Bold"/>
              </a:rPr>
              <a:t>Mục tiêu đề tài:</a:t>
            </a:r>
            <a:r>
              <a:rPr lang="en-US" sz="2999">
                <a:solidFill>
                  <a:srgbClr val="000000"/>
                </a:solidFill>
                <a:latin typeface="Muli"/>
                <a:ea typeface="Muli"/>
                <a:cs typeface="Muli"/>
                <a:sym typeface="Muli"/>
              </a:rPr>
              <a:t> Dự đoán điểm trung bình các kỳ học tiếp theo của sinh viên thông qua phân tích dữ liệu và thử nghiệm các mô hình hiệu quả. Nhóm tiến hành </a:t>
            </a:r>
            <a:r>
              <a:rPr lang="en-US" b="true" sz="2999" i="true">
                <a:solidFill>
                  <a:srgbClr val="D86E47"/>
                </a:solidFill>
                <a:latin typeface="Muli Bold Italics"/>
                <a:ea typeface="Muli Bold Italics"/>
                <a:cs typeface="Muli Bold Italics"/>
                <a:sym typeface="Muli Bold Italics"/>
              </a:rPr>
              <a:t>tiền xử lý và thử nghiệm toàn diện để đánh giá cách tiếp cận tối ưu.</a:t>
            </a:r>
          </a:p>
        </p:txBody>
      </p:sp>
      <p:grpSp>
        <p:nvGrpSpPr>
          <p:cNvPr name="Group 8" id="8"/>
          <p:cNvGrpSpPr/>
          <p:nvPr/>
        </p:nvGrpSpPr>
        <p:grpSpPr>
          <a:xfrm rot="0">
            <a:off x="7793214" y="2988554"/>
            <a:ext cx="8781099" cy="4842282"/>
            <a:chOff x="0" y="0"/>
            <a:chExt cx="2312718" cy="1275333"/>
          </a:xfrm>
        </p:grpSpPr>
        <p:sp>
          <p:nvSpPr>
            <p:cNvPr name="Freeform 9" id="9"/>
            <p:cNvSpPr/>
            <p:nvPr/>
          </p:nvSpPr>
          <p:spPr>
            <a:xfrm flipH="false" flipV="false" rot="0">
              <a:off x="0" y="0"/>
              <a:ext cx="2312718" cy="1275333"/>
            </a:xfrm>
            <a:custGeom>
              <a:avLst/>
              <a:gdLst/>
              <a:ahLst/>
              <a:cxnLst/>
              <a:rect r="r" b="b" t="t" l="l"/>
              <a:pathLst>
                <a:path h="1275333" w="2312718">
                  <a:moveTo>
                    <a:pt x="44965" y="0"/>
                  </a:moveTo>
                  <a:lnTo>
                    <a:pt x="2267753" y="0"/>
                  </a:lnTo>
                  <a:cubicBezTo>
                    <a:pt x="2292586" y="0"/>
                    <a:pt x="2312718" y="20131"/>
                    <a:pt x="2312718" y="44965"/>
                  </a:cubicBezTo>
                  <a:lnTo>
                    <a:pt x="2312718" y="1230369"/>
                  </a:lnTo>
                  <a:cubicBezTo>
                    <a:pt x="2312718" y="1255202"/>
                    <a:pt x="2292586" y="1275333"/>
                    <a:pt x="2267753" y="1275333"/>
                  </a:cubicBezTo>
                  <a:lnTo>
                    <a:pt x="44965" y="1275333"/>
                  </a:lnTo>
                  <a:cubicBezTo>
                    <a:pt x="20131" y="1275333"/>
                    <a:pt x="0" y="1255202"/>
                    <a:pt x="0" y="1230369"/>
                  </a:cubicBezTo>
                  <a:lnTo>
                    <a:pt x="0" y="44965"/>
                  </a:lnTo>
                  <a:cubicBezTo>
                    <a:pt x="0" y="20131"/>
                    <a:pt x="20131" y="0"/>
                    <a:pt x="44965" y="0"/>
                  </a:cubicBezTo>
                  <a:close/>
                </a:path>
              </a:pathLst>
            </a:custGeom>
            <a:solidFill>
              <a:srgbClr val="FFFFFF"/>
            </a:solidFill>
            <a:ln w="66675" cap="rnd">
              <a:solidFill>
                <a:srgbClr val="734C29"/>
              </a:solidFill>
              <a:prstDash val="solid"/>
              <a:round/>
            </a:ln>
          </p:spPr>
        </p:sp>
        <p:sp>
          <p:nvSpPr>
            <p:cNvPr name="TextBox 10" id="10"/>
            <p:cNvSpPr txBox="true"/>
            <p:nvPr/>
          </p:nvSpPr>
          <p:spPr>
            <a:xfrm>
              <a:off x="0" y="-57150"/>
              <a:ext cx="2312718" cy="1332483"/>
            </a:xfrm>
            <a:prstGeom prst="rect">
              <a:avLst/>
            </a:prstGeom>
          </p:spPr>
          <p:txBody>
            <a:bodyPr anchor="ctr" rtlCol="false" tIns="50800" lIns="50800" bIns="50800" rIns="50800"/>
            <a:lstStyle/>
            <a:p>
              <a:pPr algn="ctr">
                <a:lnSpc>
                  <a:spcPts val="3640"/>
                </a:lnSpc>
              </a:pPr>
            </a:p>
          </p:txBody>
        </p:sp>
      </p:grpSp>
      <p:sp>
        <p:nvSpPr>
          <p:cNvPr name="Freeform 11" id="11"/>
          <p:cNvSpPr/>
          <p:nvPr/>
        </p:nvSpPr>
        <p:spPr>
          <a:xfrm flipH="false" flipV="false" rot="0">
            <a:off x="15914266" y="7355335"/>
            <a:ext cx="1097474" cy="1089493"/>
          </a:xfrm>
          <a:custGeom>
            <a:avLst/>
            <a:gdLst/>
            <a:ahLst/>
            <a:cxnLst/>
            <a:rect r="r" b="b" t="t" l="l"/>
            <a:pathLst>
              <a:path h="1089493" w="1097474">
                <a:moveTo>
                  <a:pt x="0" y="0"/>
                </a:moveTo>
                <a:lnTo>
                  <a:pt x="1097474" y="0"/>
                </a:lnTo>
                <a:lnTo>
                  <a:pt x="1097474" y="1089492"/>
                </a:lnTo>
                <a:lnTo>
                  <a:pt x="0" y="10894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7968130" y="3406905"/>
            <a:ext cx="8121052" cy="3948430"/>
          </a:xfrm>
          <a:prstGeom prst="rect">
            <a:avLst/>
          </a:prstGeom>
        </p:spPr>
        <p:txBody>
          <a:bodyPr anchor="t" rtlCol="false" tIns="0" lIns="0" bIns="0" rIns="0">
            <a:spAutoFit/>
          </a:bodyPr>
          <a:lstStyle/>
          <a:p>
            <a:pPr algn="just" marL="604519" indent="-302260" lvl="1">
              <a:lnSpc>
                <a:spcPts val="3919"/>
              </a:lnSpc>
              <a:buFont typeface="Arial"/>
              <a:buChar char="•"/>
            </a:pPr>
            <a:r>
              <a:rPr lang="en-US" b="true" sz="2799">
                <a:solidFill>
                  <a:srgbClr val="D86E47"/>
                </a:solidFill>
                <a:latin typeface="Muli Bold"/>
                <a:ea typeface="Muli Bold"/>
                <a:cs typeface="Muli Bold"/>
                <a:sym typeface="Muli Bold"/>
              </a:rPr>
              <a:t>Nhà trường:</a:t>
            </a:r>
            <a:r>
              <a:rPr lang="en-US" sz="2799">
                <a:solidFill>
                  <a:srgbClr val="000000"/>
                </a:solidFill>
                <a:latin typeface="Muli"/>
                <a:ea typeface="Muli"/>
                <a:cs typeface="Muli"/>
                <a:sym typeface="Muli"/>
              </a:rPr>
              <a:t> Dự đo</a:t>
            </a:r>
            <a:r>
              <a:rPr lang="en-US" sz="2799">
                <a:solidFill>
                  <a:srgbClr val="000000"/>
                </a:solidFill>
                <a:latin typeface="Muli"/>
                <a:ea typeface="Muli"/>
                <a:cs typeface="Muli"/>
                <a:sym typeface="Muli"/>
              </a:rPr>
              <a:t>án kết quả học tập giúp cải thiện đào tạo và kịp thời xử lý các vấn đề học lực.</a:t>
            </a:r>
          </a:p>
          <a:p>
            <a:pPr algn="just" marL="604519" indent="-302260" lvl="1">
              <a:lnSpc>
                <a:spcPts val="3919"/>
              </a:lnSpc>
              <a:buFont typeface="Arial"/>
              <a:buChar char="•"/>
            </a:pPr>
            <a:r>
              <a:rPr lang="en-US" b="true" sz="2799">
                <a:solidFill>
                  <a:srgbClr val="D86E47"/>
                </a:solidFill>
                <a:latin typeface="Muli Bold"/>
                <a:ea typeface="Muli Bold"/>
                <a:cs typeface="Muli Bold"/>
                <a:sym typeface="Muli Bold"/>
              </a:rPr>
              <a:t>Doanh nghiệp:</a:t>
            </a:r>
            <a:r>
              <a:rPr lang="en-US" sz="2799">
                <a:solidFill>
                  <a:srgbClr val="000000"/>
                </a:solidFill>
                <a:latin typeface="Muli"/>
                <a:ea typeface="Muli"/>
                <a:cs typeface="Muli"/>
                <a:sym typeface="Muli"/>
              </a:rPr>
              <a:t> Hỗ trợ nhà tuyển dụng chọn ứng viên tiềm năng, đáp ứng yêu cầu công việc.</a:t>
            </a:r>
          </a:p>
          <a:p>
            <a:pPr algn="just" marL="604519" indent="-302260" lvl="1">
              <a:lnSpc>
                <a:spcPts val="3919"/>
              </a:lnSpc>
              <a:spcBef>
                <a:spcPct val="0"/>
              </a:spcBef>
              <a:buFont typeface="Arial"/>
              <a:buChar char="•"/>
            </a:pPr>
            <a:r>
              <a:rPr lang="en-US" b="true" sz="2799">
                <a:solidFill>
                  <a:srgbClr val="D86E47"/>
                </a:solidFill>
                <a:latin typeface="Muli Bold"/>
                <a:ea typeface="Muli Bold"/>
                <a:cs typeface="Muli Bold"/>
                <a:sym typeface="Muli Bold"/>
              </a:rPr>
              <a:t>Cố vấn và sinh viên:</a:t>
            </a:r>
            <a:r>
              <a:rPr lang="en-US" sz="2799">
                <a:solidFill>
                  <a:srgbClr val="000000"/>
                </a:solidFill>
                <a:latin typeface="Muli"/>
                <a:ea typeface="Muli"/>
                <a:cs typeface="Muli"/>
                <a:sym typeface="Muli"/>
              </a:rPr>
              <a:t> Phát hiện nguy cơ giảm sút, giúp xây dựng kế hoạch học tập hiệu quả.</a:t>
            </a:r>
          </a:p>
        </p:txBody>
      </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5397976" cy="818779"/>
            <a:chOff x="0" y="0"/>
            <a:chExt cx="1421689" cy="215645"/>
          </a:xfrm>
        </p:grpSpPr>
        <p:sp>
          <p:nvSpPr>
            <p:cNvPr name="Freeform 3" id="3"/>
            <p:cNvSpPr/>
            <p:nvPr/>
          </p:nvSpPr>
          <p:spPr>
            <a:xfrm flipH="false" flipV="false" rot="0">
              <a:off x="0" y="0"/>
              <a:ext cx="1421689" cy="215645"/>
            </a:xfrm>
            <a:custGeom>
              <a:avLst/>
              <a:gdLst/>
              <a:ahLst/>
              <a:cxnLst/>
              <a:rect r="r" b="b" t="t" l="l"/>
              <a:pathLst>
                <a:path h="215645" w="1421689">
                  <a:moveTo>
                    <a:pt x="73146" y="0"/>
                  </a:moveTo>
                  <a:lnTo>
                    <a:pt x="1348543" y="0"/>
                  </a:lnTo>
                  <a:cubicBezTo>
                    <a:pt x="1367943" y="0"/>
                    <a:pt x="1386548" y="7706"/>
                    <a:pt x="1400265" y="21424"/>
                  </a:cubicBezTo>
                  <a:cubicBezTo>
                    <a:pt x="1413983" y="35141"/>
                    <a:pt x="1421689" y="53746"/>
                    <a:pt x="1421689" y="73146"/>
                  </a:cubicBezTo>
                  <a:lnTo>
                    <a:pt x="1421689" y="142500"/>
                  </a:lnTo>
                  <a:cubicBezTo>
                    <a:pt x="1421689" y="161899"/>
                    <a:pt x="1413983" y="180504"/>
                    <a:pt x="1400265" y="194222"/>
                  </a:cubicBezTo>
                  <a:cubicBezTo>
                    <a:pt x="1386548" y="207939"/>
                    <a:pt x="1367943" y="215645"/>
                    <a:pt x="1348543" y="215645"/>
                  </a:cubicBezTo>
                  <a:lnTo>
                    <a:pt x="73146" y="215645"/>
                  </a:lnTo>
                  <a:cubicBezTo>
                    <a:pt x="53746" y="215645"/>
                    <a:pt x="35141" y="207939"/>
                    <a:pt x="21424" y="194222"/>
                  </a:cubicBezTo>
                  <a:cubicBezTo>
                    <a:pt x="7706" y="180504"/>
                    <a:pt x="0" y="161899"/>
                    <a:pt x="0" y="142500"/>
                  </a:cubicBezTo>
                  <a:lnTo>
                    <a:pt x="0" y="73146"/>
                  </a:lnTo>
                  <a:cubicBezTo>
                    <a:pt x="0" y="53746"/>
                    <a:pt x="7706" y="35141"/>
                    <a:pt x="21424" y="21424"/>
                  </a:cubicBezTo>
                  <a:cubicBezTo>
                    <a:pt x="35141" y="7706"/>
                    <a:pt x="53746" y="0"/>
                    <a:pt x="73146"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421689" cy="27279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2.3 Mối quan hệ giữa các thuộc tính</a:t>
            </a:r>
          </a:p>
        </p:txBody>
      </p:sp>
      <p:sp>
        <p:nvSpPr>
          <p:cNvPr name="Freeform 6" id="6"/>
          <p:cNvSpPr/>
          <p:nvPr/>
        </p:nvSpPr>
        <p:spPr>
          <a:xfrm flipH="false" flipV="false" rot="0">
            <a:off x="15411421"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20437" y="4637700"/>
            <a:ext cx="5206239" cy="2482850"/>
          </a:xfrm>
          <a:prstGeom prst="rect">
            <a:avLst/>
          </a:prstGeom>
        </p:spPr>
        <p:txBody>
          <a:bodyPr anchor="t" rtlCol="false" tIns="0" lIns="0" bIns="0" rIns="0">
            <a:spAutoFit/>
          </a:bodyPr>
          <a:lstStyle/>
          <a:p>
            <a:pPr algn="just" marL="539749" indent="-269875" lvl="1">
              <a:lnSpc>
                <a:spcPts val="3999"/>
              </a:lnSpc>
              <a:buFont typeface="Arial"/>
              <a:buChar char="•"/>
            </a:pPr>
            <a:r>
              <a:rPr lang="en-US" sz="2499">
                <a:solidFill>
                  <a:srgbClr val="000000"/>
                </a:solidFill>
                <a:latin typeface="Muli"/>
                <a:ea typeface="Muli"/>
                <a:cs typeface="Muli"/>
                <a:sym typeface="Muli"/>
              </a:rPr>
              <a:t>Tín chỉ từ 14-24 có điểm rèn luyện cao, chủ yếu xếp loại tốt. </a:t>
            </a:r>
          </a:p>
          <a:p>
            <a:pPr algn="just" marL="539749" indent="-269875" lvl="1">
              <a:lnSpc>
                <a:spcPts val="3999"/>
              </a:lnSpc>
              <a:buFont typeface="Arial"/>
              <a:buChar char="•"/>
            </a:pPr>
            <a:r>
              <a:rPr lang="en-US" sz="2499">
                <a:solidFill>
                  <a:srgbClr val="000000"/>
                </a:solidFill>
                <a:latin typeface="Muli"/>
                <a:ea typeface="Muli"/>
                <a:cs typeface="Muli"/>
                <a:sym typeface="Muli"/>
              </a:rPr>
              <a:t>Tín chỉ &gt;24 hoặc &lt;14 có điểm thấp, do thiếu môn hoặc quá tải ảnh hưởng đến kết quả học tập.</a:t>
            </a:r>
          </a:p>
        </p:txBody>
      </p:sp>
      <p:sp>
        <p:nvSpPr>
          <p:cNvPr name="Freeform 8" id="8"/>
          <p:cNvSpPr/>
          <p:nvPr/>
        </p:nvSpPr>
        <p:spPr>
          <a:xfrm flipH="false" flipV="false" rot="3013438">
            <a:off x="5365231" y="7183783"/>
            <a:ext cx="1765900" cy="1384024"/>
          </a:xfrm>
          <a:custGeom>
            <a:avLst/>
            <a:gdLst/>
            <a:ahLst/>
            <a:cxnLst/>
            <a:rect r="r" b="b" t="t" l="l"/>
            <a:pathLst>
              <a:path h="1384024" w="1765900">
                <a:moveTo>
                  <a:pt x="0" y="0"/>
                </a:moveTo>
                <a:lnTo>
                  <a:pt x="1765900" y="0"/>
                </a:lnTo>
                <a:lnTo>
                  <a:pt x="1765900" y="1384024"/>
                </a:lnTo>
                <a:lnTo>
                  <a:pt x="0" y="1384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870319" y="2297430"/>
            <a:ext cx="9388981" cy="7737634"/>
          </a:xfrm>
          <a:custGeom>
            <a:avLst/>
            <a:gdLst/>
            <a:ahLst/>
            <a:cxnLst/>
            <a:rect r="r" b="b" t="t" l="l"/>
            <a:pathLst>
              <a:path h="7737634" w="9388981">
                <a:moveTo>
                  <a:pt x="0" y="0"/>
                </a:moveTo>
                <a:lnTo>
                  <a:pt x="9388981" y="0"/>
                </a:lnTo>
                <a:lnTo>
                  <a:pt x="9388981" y="7737634"/>
                </a:lnTo>
                <a:lnTo>
                  <a:pt x="0" y="7737634"/>
                </a:lnTo>
                <a:lnTo>
                  <a:pt x="0" y="0"/>
                </a:lnTo>
                <a:close/>
              </a:path>
            </a:pathLst>
          </a:custGeom>
          <a:blipFill>
            <a:blip r:embed="rId6"/>
            <a:stretch>
              <a:fillRect l="0" t="-3684" r="0" b="0"/>
            </a:stretch>
          </a:blipFill>
        </p:spPr>
      </p:sp>
      <p:sp>
        <p:nvSpPr>
          <p:cNvPr name="TextBox 10" id="10"/>
          <p:cNvSpPr txBox="true"/>
          <p:nvPr/>
        </p:nvSpPr>
        <p:spPr>
          <a:xfrm rot="0">
            <a:off x="2105263" y="2463010"/>
            <a:ext cx="3244850"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sotckhk và drltl</a:t>
            </a:r>
          </a:p>
        </p:txBody>
      </p:sp>
      <p:sp>
        <p:nvSpPr>
          <p:cNvPr name="TextBox 11" id="11"/>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75909"/>
            <a:ext cx="5397976" cy="818779"/>
            <a:chOff x="0" y="0"/>
            <a:chExt cx="1421689" cy="215645"/>
          </a:xfrm>
        </p:grpSpPr>
        <p:sp>
          <p:nvSpPr>
            <p:cNvPr name="Freeform 3" id="3"/>
            <p:cNvSpPr/>
            <p:nvPr/>
          </p:nvSpPr>
          <p:spPr>
            <a:xfrm flipH="false" flipV="false" rot="0">
              <a:off x="0" y="0"/>
              <a:ext cx="1421689" cy="215645"/>
            </a:xfrm>
            <a:custGeom>
              <a:avLst/>
              <a:gdLst/>
              <a:ahLst/>
              <a:cxnLst/>
              <a:rect r="r" b="b" t="t" l="l"/>
              <a:pathLst>
                <a:path h="215645" w="1421689">
                  <a:moveTo>
                    <a:pt x="73146" y="0"/>
                  </a:moveTo>
                  <a:lnTo>
                    <a:pt x="1348543" y="0"/>
                  </a:lnTo>
                  <a:cubicBezTo>
                    <a:pt x="1367943" y="0"/>
                    <a:pt x="1386548" y="7706"/>
                    <a:pt x="1400265" y="21424"/>
                  </a:cubicBezTo>
                  <a:cubicBezTo>
                    <a:pt x="1413983" y="35141"/>
                    <a:pt x="1421689" y="53746"/>
                    <a:pt x="1421689" y="73146"/>
                  </a:cubicBezTo>
                  <a:lnTo>
                    <a:pt x="1421689" y="142500"/>
                  </a:lnTo>
                  <a:cubicBezTo>
                    <a:pt x="1421689" y="161899"/>
                    <a:pt x="1413983" y="180504"/>
                    <a:pt x="1400265" y="194222"/>
                  </a:cubicBezTo>
                  <a:cubicBezTo>
                    <a:pt x="1386548" y="207939"/>
                    <a:pt x="1367943" y="215645"/>
                    <a:pt x="1348543" y="215645"/>
                  </a:cubicBezTo>
                  <a:lnTo>
                    <a:pt x="73146" y="215645"/>
                  </a:lnTo>
                  <a:cubicBezTo>
                    <a:pt x="53746" y="215645"/>
                    <a:pt x="35141" y="207939"/>
                    <a:pt x="21424" y="194222"/>
                  </a:cubicBezTo>
                  <a:cubicBezTo>
                    <a:pt x="7706" y="180504"/>
                    <a:pt x="0" y="161899"/>
                    <a:pt x="0" y="142500"/>
                  </a:cubicBezTo>
                  <a:lnTo>
                    <a:pt x="0" y="73146"/>
                  </a:lnTo>
                  <a:cubicBezTo>
                    <a:pt x="0" y="53746"/>
                    <a:pt x="7706" y="35141"/>
                    <a:pt x="21424" y="21424"/>
                  </a:cubicBezTo>
                  <a:cubicBezTo>
                    <a:pt x="35141" y="7706"/>
                    <a:pt x="53746" y="0"/>
                    <a:pt x="73146"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421689"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5411421" y="131073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20437" y="4385287"/>
            <a:ext cx="5206239" cy="2987675"/>
          </a:xfrm>
          <a:prstGeom prst="rect">
            <a:avLst/>
          </a:prstGeom>
        </p:spPr>
        <p:txBody>
          <a:bodyPr anchor="t" rtlCol="false" tIns="0" lIns="0" bIns="0" rIns="0">
            <a:spAutoFit/>
          </a:bodyPr>
          <a:lstStyle/>
          <a:p>
            <a:pPr algn="just" marL="539749" indent="-269875" lvl="1">
              <a:lnSpc>
                <a:spcPts val="3999"/>
              </a:lnSpc>
              <a:buFont typeface="Arial"/>
              <a:buChar char="•"/>
            </a:pPr>
            <a:r>
              <a:rPr lang="en-US" sz="2499">
                <a:solidFill>
                  <a:srgbClr val="000000"/>
                </a:solidFill>
                <a:latin typeface="Muli"/>
                <a:ea typeface="Muli"/>
                <a:cs typeface="Muli"/>
                <a:sym typeface="Muli"/>
              </a:rPr>
              <a:t>Chỉ số p_value &lt; 0.5 cho thấy namhoc ảnh hưởng đến dtbhktruoc, được củng cố bởi chỉ số Cramér's V (0.07), cho thấy mối liên hệ rất mạnh giữa hai biến.</a:t>
            </a:r>
          </a:p>
        </p:txBody>
      </p:sp>
      <p:sp>
        <p:nvSpPr>
          <p:cNvPr name="Freeform 7" id="7"/>
          <p:cNvSpPr/>
          <p:nvPr/>
        </p:nvSpPr>
        <p:spPr>
          <a:xfrm flipH="false" flipV="false" rot="3013438">
            <a:off x="5696816" y="8985654"/>
            <a:ext cx="1459719" cy="1144055"/>
          </a:xfrm>
          <a:custGeom>
            <a:avLst/>
            <a:gdLst/>
            <a:ahLst/>
            <a:cxnLst/>
            <a:rect r="r" b="b" t="t" l="l"/>
            <a:pathLst>
              <a:path h="1144055" w="1459719">
                <a:moveTo>
                  <a:pt x="0" y="0"/>
                </a:moveTo>
                <a:lnTo>
                  <a:pt x="1459719" y="0"/>
                </a:lnTo>
                <a:lnTo>
                  <a:pt x="1459719" y="1144055"/>
                </a:lnTo>
                <a:lnTo>
                  <a:pt x="0" y="1144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439634" y="154458"/>
            <a:ext cx="10318114" cy="9931185"/>
          </a:xfrm>
          <a:custGeom>
            <a:avLst/>
            <a:gdLst/>
            <a:ahLst/>
            <a:cxnLst/>
            <a:rect r="r" b="b" t="t" l="l"/>
            <a:pathLst>
              <a:path h="9931185" w="10318114">
                <a:moveTo>
                  <a:pt x="0" y="0"/>
                </a:moveTo>
                <a:lnTo>
                  <a:pt x="10318114" y="0"/>
                </a:lnTo>
                <a:lnTo>
                  <a:pt x="10318114" y="9931184"/>
                </a:lnTo>
                <a:lnTo>
                  <a:pt x="0" y="9931184"/>
                </a:lnTo>
                <a:lnTo>
                  <a:pt x="0" y="0"/>
                </a:lnTo>
                <a:close/>
              </a:path>
            </a:pathLst>
          </a:custGeom>
          <a:blipFill>
            <a:blip r:embed="rId6"/>
            <a:stretch>
              <a:fillRect l="0" t="0" r="0" b="0"/>
            </a:stretch>
          </a:blipFill>
        </p:spPr>
      </p:sp>
      <p:sp>
        <p:nvSpPr>
          <p:cNvPr name="TextBox 9" id="9"/>
          <p:cNvSpPr txBox="true"/>
          <p:nvPr/>
        </p:nvSpPr>
        <p:spPr>
          <a:xfrm rot="0">
            <a:off x="2105263" y="2463010"/>
            <a:ext cx="3244850"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sotckhk và drltl</a:t>
            </a:r>
          </a:p>
        </p:txBody>
      </p:sp>
      <p:sp>
        <p:nvSpPr>
          <p:cNvPr name="TextBox 10" id="10"/>
          <p:cNvSpPr txBox="true"/>
          <p:nvPr/>
        </p:nvSpPr>
        <p:spPr>
          <a:xfrm rot="0">
            <a:off x="1038225" y="1019175"/>
            <a:ext cx="5652617" cy="1228725"/>
          </a:xfrm>
          <a:prstGeom prst="rect">
            <a:avLst/>
          </a:prstGeom>
        </p:spPr>
        <p:txBody>
          <a:bodyPr anchor="t" rtlCol="false" tIns="0" lIns="0" bIns="0" rIns="0">
            <a:spAutoFit/>
          </a:bodyPr>
          <a:lstStyle/>
          <a:p>
            <a:pPr algn="just">
              <a:lnSpc>
                <a:spcPts val="4800"/>
              </a:lnSpc>
            </a:pPr>
            <a:r>
              <a:rPr lang="en-US" b="true" sz="4000">
                <a:solidFill>
                  <a:srgbClr val="734C29"/>
                </a:solidFill>
                <a:latin typeface="Noto Sans Bold"/>
                <a:ea typeface="Noto Sans Bold"/>
                <a:cs typeface="Noto Sans Bold"/>
                <a:sym typeface="Noto Sans Bold"/>
              </a:rPr>
              <a:t>2.3 Mối quan hệ giữa các thuộc tính</a:t>
            </a:r>
          </a:p>
        </p:txBody>
      </p:sp>
      <p:sp>
        <p:nvSpPr>
          <p:cNvPr name="TextBox 11" id="11"/>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142352"/>
            <a:ext cx="5972779" cy="818779"/>
            <a:chOff x="0" y="0"/>
            <a:chExt cx="1573078" cy="215645"/>
          </a:xfrm>
        </p:grpSpPr>
        <p:sp>
          <p:nvSpPr>
            <p:cNvPr name="Freeform 3" id="3"/>
            <p:cNvSpPr/>
            <p:nvPr/>
          </p:nvSpPr>
          <p:spPr>
            <a:xfrm flipH="false" flipV="false" rot="0">
              <a:off x="0" y="0"/>
              <a:ext cx="1573078" cy="215645"/>
            </a:xfrm>
            <a:custGeom>
              <a:avLst/>
              <a:gdLst/>
              <a:ahLst/>
              <a:cxnLst/>
              <a:rect r="r" b="b" t="t" l="l"/>
              <a:pathLst>
                <a:path h="215645" w="1573078">
                  <a:moveTo>
                    <a:pt x="66106" y="0"/>
                  </a:moveTo>
                  <a:lnTo>
                    <a:pt x="1506971" y="0"/>
                  </a:lnTo>
                  <a:cubicBezTo>
                    <a:pt x="1543481" y="0"/>
                    <a:pt x="1573078" y="29597"/>
                    <a:pt x="1573078" y="66106"/>
                  </a:cubicBezTo>
                  <a:lnTo>
                    <a:pt x="1573078" y="149539"/>
                  </a:lnTo>
                  <a:cubicBezTo>
                    <a:pt x="1573078" y="186049"/>
                    <a:pt x="1543481" y="215645"/>
                    <a:pt x="1506971" y="215645"/>
                  </a:cubicBezTo>
                  <a:lnTo>
                    <a:pt x="66106" y="215645"/>
                  </a:lnTo>
                  <a:cubicBezTo>
                    <a:pt x="29597" y="215645"/>
                    <a:pt x="0" y="186049"/>
                    <a:pt x="0" y="149539"/>
                  </a:cubicBezTo>
                  <a:lnTo>
                    <a:pt x="0" y="66106"/>
                  </a:lnTo>
                  <a:cubicBezTo>
                    <a:pt x="0" y="29597"/>
                    <a:pt x="29597" y="0"/>
                    <a:pt x="66106"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573078"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8719575" y="2286628"/>
            <a:ext cx="9182352" cy="7098392"/>
          </a:xfrm>
          <a:custGeom>
            <a:avLst/>
            <a:gdLst/>
            <a:ahLst/>
            <a:cxnLst/>
            <a:rect r="r" b="b" t="t" l="l"/>
            <a:pathLst>
              <a:path h="7098392" w="9182352">
                <a:moveTo>
                  <a:pt x="0" y="0"/>
                </a:moveTo>
                <a:lnTo>
                  <a:pt x="9182353" y="0"/>
                </a:lnTo>
                <a:lnTo>
                  <a:pt x="9182353" y="7098392"/>
                </a:lnTo>
                <a:lnTo>
                  <a:pt x="0" y="7098392"/>
                </a:lnTo>
                <a:lnTo>
                  <a:pt x="0" y="0"/>
                </a:lnTo>
                <a:close/>
              </a:path>
            </a:pathLst>
          </a:custGeom>
          <a:blipFill>
            <a:blip r:embed="rId2"/>
            <a:stretch>
              <a:fillRect l="0" t="-15078" r="0" b="0"/>
            </a:stretch>
          </a:blipFill>
        </p:spPr>
      </p:sp>
      <p:sp>
        <p:nvSpPr>
          <p:cNvPr name="TextBox 6" id="6"/>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2.4 Xây dựng đồ thị mạng</a:t>
            </a:r>
          </a:p>
        </p:txBody>
      </p:sp>
      <p:sp>
        <p:nvSpPr>
          <p:cNvPr name="TextBox 7" id="7"/>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8" id="8"/>
          <p:cNvSpPr txBox="true"/>
          <p:nvPr/>
        </p:nvSpPr>
        <p:spPr>
          <a:xfrm rot="0">
            <a:off x="1207298" y="2029453"/>
            <a:ext cx="5615583"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Biến đổi -&gt; đưa vào ML/DL</a:t>
            </a:r>
          </a:p>
        </p:txBody>
      </p:sp>
      <p:sp>
        <p:nvSpPr>
          <p:cNvPr name="TextBox 9" id="9"/>
          <p:cNvSpPr txBox="true"/>
          <p:nvPr/>
        </p:nvSpPr>
        <p:spPr>
          <a:xfrm rot="0">
            <a:off x="473717" y="3519641"/>
            <a:ext cx="7923563" cy="5511800"/>
          </a:xfrm>
          <a:prstGeom prst="rect">
            <a:avLst/>
          </a:prstGeom>
        </p:spPr>
        <p:txBody>
          <a:bodyPr anchor="t" rtlCol="false" tIns="0" lIns="0" bIns="0" rIns="0">
            <a:spAutoFit/>
          </a:bodyPr>
          <a:lstStyle/>
          <a:p>
            <a:pPr algn="just" marL="539749" indent="-269875" lvl="1">
              <a:lnSpc>
                <a:spcPts val="3999"/>
              </a:lnSpc>
              <a:buFont typeface="Arial"/>
              <a:buChar char="•"/>
            </a:pPr>
            <a:r>
              <a:rPr lang="en-US" b="true" sz="2499">
                <a:solidFill>
                  <a:srgbClr val="D86E47"/>
                </a:solidFill>
                <a:latin typeface="Muli Bold"/>
                <a:ea typeface="Muli Bold"/>
                <a:cs typeface="Muli Bold"/>
                <a:sym typeface="Muli Bold"/>
              </a:rPr>
              <a:t>Vector hóa dữ liệu:</a:t>
            </a:r>
            <a:r>
              <a:rPr lang="en-US" sz="2499">
                <a:solidFill>
                  <a:srgbClr val="000000"/>
                </a:solidFill>
                <a:latin typeface="Muli"/>
                <a:ea typeface="Muli"/>
                <a:cs typeface="Muli"/>
                <a:sym typeface="Muli"/>
              </a:rPr>
              <a:t> Sử dụng DictVectorizer để chuyển đổi dữ liệu thành ma trận thưa (sparse matrix) từ danh sách các cặp thuộc tính liên kết mạnh.</a:t>
            </a:r>
          </a:p>
          <a:p>
            <a:pPr algn="just" marL="539749" indent="-269875" lvl="1">
              <a:lnSpc>
                <a:spcPts val="3999"/>
              </a:lnSpc>
              <a:buFont typeface="Arial"/>
              <a:buChar char="•"/>
            </a:pPr>
            <a:r>
              <a:rPr lang="en-US" b="true" sz="2499">
                <a:solidFill>
                  <a:srgbClr val="D86E47"/>
                </a:solidFill>
                <a:latin typeface="Muli Bold"/>
                <a:ea typeface="Muli Bold"/>
                <a:cs typeface="Muli Bold"/>
                <a:sym typeface="Muli Bold"/>
              </a:rPr>
              <a:t>Tạo ma trận kề:</a:t>
            </a:r>
            <a:r>
              <a:rPr lang="en-US" sz="2499">
                <a:solidFill>
                  <a:srgbClr val="000000"/>
                </a:solidFill>
                <a:latin typeface="Muli"/>
                <a:ea typeface="Muli"/>
                <a:cs typeface="Muli"/>
                <a:sym typeface="Muli"/>
              </a:rPr>
              <a:t> Dựa trên mối quan hệ giữa các đối tượng lân cận (tổng các nút kết nối, các cạnh liền kề).</a:t>
            </a:r>
          </a:p>
          <a:p>
            <a:pPr algn="just" marL="539749" indent="-269875" lvl="1">
              <a:lnSpc>
                <a:spcPts val="3999"/>
              </a:lnSpc>
              <a:buFont typeface="Arial"/>
              <a:buChar char="•"/>
            </a:pPr>
            <a:r>
              <a:rPr lang="en-US" b="true" sz="2499">
                <a:solidFill>
                  <a:srgbClr val="D86E47"/>
                </a:solidFill>
                <a:latin typeface="Muli Bold"/>
                <a:ea typeface="Muli Bold"/>
                <a:cs typeface="Muli Bold"/>
                <a:sym typeface="Muli Bold"/>
              </a:rPr>
              <a:t>Phân cụm phân cấp:</a:t>
            </a:r>
            <a:r>
              <a:rPr lang="en-US" sz="2499">
                <a:solidFill>
                  <a:srgbClr val="D86E47"/>
                </a:solidFill>
                <a:latin typeface="Muli"/>
                <a:ea typeface="Muli"/>
                <a:cs typeface="Muli"/>
                <a:sym typeface="Muli"/>
              </a:rPr>
              <a:t> </a:t>
            </a:r>
            <a:r>
              <a:rPr lang="en-US" sz="2499">
                <a:solidFill>
                  <a:srgbClr val="000000"/>
                </a:solidFill>
                <a:latin typeface="Muli"/>
                <a:ea typeface="Muli"/>
                <a:cs typeface="Muli"/>
                <a:sym typeface="Muli"/>
              </a:rPr>
              <a:t>Kết hợp với average pooling để xây dựng cấu trúc mạng đa tầng từ dữ liệu ban đầu, gom cụm đặc trưng và tính giá trị trung bình trong mỗi cụm.</a:t>
            </a:r>
          </a:p>
        </p:txBody>
      </p:sp>
    </p:spTree>
  </p:cSld>
  <p:clrMapOvr>
    <a:masterClrMapping/>
  </p:clrMapOvr>
  <p:transition spd="fast">
    <p:fade/>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142352"/>
            <a:ext cx="5972779" cy="818779"/>
            <a:chOff x="0" y="0"/>
            <a:chExt cx="1573078" cy="215645"/>
          </a:xfrm>
        </p:grpSpPr>
        <p:sp>
          <p:nvSpPr>
            <p:cNvPr name="Freeform 3" id="3"/>
            <p:cNvSpPr/>
            <p:nvPr/>
          </p:nvSpPr>
          <p:spPr>
            <a:xfrm flipH="false" flipV="false" rot="0">
              <a:off x="0" y="0"/>
              <a:ext cx="1573078" cy="215645"/>
            </a:xfrm>
            <a:custGeom>
              <a:avLst/>
              <a:gdLst/>
              <a:ahLst/>
              <a:cxnLst/>
              <a:rect r="r" b="b" t="t" l="l"/>
              <a:pathLst>
                <a:path h="215645" w="1573078">
                  <a:moveTo>
                    <a:pt x="66106" y="0"/>
                  </a:moveTo>
                  <a:lnTo>
                    <a:pt x="1506971" y="0"/>
                  </a:lnTo>
                  <a:cubicBezTo>
                    <a:pt x="1543481" y="0"/>
                    <a:pt x="1573078" y="29597"/>
                    <a:pt x="1573078" y="66106"/>
                  </a:cubicBezTo>
                  <a:lnTo>
                    <a:pt x="1573078" y="149539"/>
                  </a:lnTo>
                  <a:cubicBezTo>
                    <a:pt x="1573078" y="186049"/>
                    <a:pt x="1543481" y="215645"/>
                    <a:pt x="1506971" y="215645"/>
                  </a:cubicBezTo>
                  <a:lnTo>
                    <a:pt x="66106" y="215645"/>
                  </a:lnTo>
                  <a:cubicBezTo>
                    <a:pt x="29597" y="215645"/>
                    <a:pt x="0" y="186049"/>
                    <a:pt x="0" y="149539"/>
                  </a:cubicBezTo>
                  <a:lnTo>
                    <a:pt x="0" y="66106"/>
                  </a:lnTo>
                  <a:cubicBezTo>
                    <a:pt x="0" y="29597"/>
                    <a:pt x="29597" y="0"/>
                    <a:pt x="66106"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573078"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7183537" y="3420957"/>
            <a:ext cx="10580717" cy="4475769"/>
          </a:xfrm>
          <a:custGeom>
            <a:avLst/>
            <a:gdLst/>
            <a:ahLst/>
            <a:cxnLst/>
            <a:rect r="r" b="b" t="t" l="l"/>
            <a:pathLst>
              <a:path h="4475769" w="10580717">
                <a:moveTo>
                  <a:pt x="0" y="0"/>
                </a:moveTo>
                <a:lnTo>
                  <a:pt x="10580718" y="0"/>
                </a:lnTo>
                <a:lnTo>
                  <a:pt x="10580718" y="4475768"/>
                </a:lnTo>
                <a:lnTo>
                  <a:pt x="0" y="4475768"/>
                </a:lnTo>
                <a:lnTo>
                  <a:pt x="0" y="0"/>
                </a:lnTo>
                <a:close/>
              </a:path>
            </a:pathLst>
          </a:custGeom>
          <a:blipFill>
            <a:blip r:embed="rId2"/>
            <a:stretch>
              <a:fillRect l="0" t="0" r="0" b="0"/>
            </a:stretch>
          </a:blipFill>
        </p:spPr>
      </p:sp>
      <p:sp>
        <p:nvSpPr>
          <p:cNvPr name="TextBox 6" id="6"/>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2.4 Xây dựng đồ thị mạng</a:t>
            </a:r>
          </a:p>
        </p:txBody>
      </p:sp>
      <p:sp>
        <p:nvSpPr>
          <p:cNvPr name="TextBox 7" id="7"/>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8" id="8"/>
          <p:cNvSpPr txBox="true"/>
          <p:nvPr/>
        </p:nvSpPr>
        <p:spPr>
          <a:xfrm rot="0">
            <a:off x="2127354" y="2029453"/>
            <a:ext cx="3775472"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Đánh giá mô hình</a:t>
            </a:r>
          </a:p>
        </p:txBody>
      </p:sp>
      <p:sp>
        <p:nvSpPr>
          <p:cNvPr name="TextBox 9" id="9"/>
          <p:cNvSpPr txBox="true"/>
          <p:nvPr/>
        </p:nvSpPr>
        <p:spPr>
          <a:xfrm rot="0">
            <a:off x="1028700" y="3783399"/>
            <a:ext cx="5624350" cy="4032885"/>
          </a:xfrm>
          <a:prstGeom prst="rect">
            <a:avLst/>
          </a:prstGeom>
        </p:spPr>
        <p:txBody>
          <a:bodyPr anchor="t" rtlCol="false" tIns="0" lIns="0" bIns="0" rIns="0">
            <a:spAutoFit/>
          </a:bodyPr>
          <a:lstStyle/>
          <a:p>
            <a:pPr algn="just" marL="539749" indent="-269875" lvl="1">
              <a:lnSpc>
                <a:spcPts val="3999"/>
              </a:lnSpc>
              <a:buFont typeface="Arial"/>
              <a:buChar char="•"/>
            </a:pPr>
            <a:r>
              <a:rPr lang="en-US" b="true" sz="2499">
                <a:solidFill>
                  <a:srgbClr val="000000"/>
                </a:solidFill>
                <a:latin typeface="Muli Bold"/>
                <a:ea typeface="Muli Bold"/>
                <a:cs typeface="Muli Bold"/>
                <a:sym typeface="Muli Bold"/>
              </a:rPr>
              <a:t>Ma trận kề và Average Pooling</a:t>
            </a:r>
            <a:r>
              <a:rPr lang="en-US" sz="2499">
                <a:solidFill>
                  <a:srgbClr val="000000"/>
                </a:solidFill>
                <a:latin typeface="Muli"/>
                <a:ea typeface="Muli"/>
                <a:cs typeface="Muli"/>
                <a:sym typeface="Muli"/>
              </a:rPr>
              <a:t> hiệu quả nhất trong việc giữ thông tin cấu trúc dữ liệu mạng.</a:t>
            </a:r>
          </a:p>
          <a:p>
            <a:pPr algn="just" marL="539749" indent="-269875" lvl="1">
              <a:lnSpc>
                <a:spcPts val="3999"/>
              </a:lnSpc>
              <a:buFont typeface="Arial"/>
              <a:buChar char="•"/>
            </a:pPr>
            <a:r>
              <a:rPr lang="en-US" b="true" sz="2499">
                <a:solidFill>
                  <a:srgbClr val="000000"/>
                </a:solidFill>
                <a:latin typeface="Muli Bold"/>
                <a:ea typeface="Muli Bold"/>
                <a:cs typeface="Muli Bold"/>
                <a:sym typeface="Muli Bold"/>
              </a:rPr>
              <a:t>DictVectorizer</a:t>
            </a:r>
            <a:r>
              <a:rPr lang="en-US" sz="2499">
                <a:solidFill>
                  <a:srgbClr val="000000"/>
                </a:solidFill>
                <a:latin typeface="Muli"/>
                <a:ea typeface="Muli"/>
                <a:cs typeface="Muli"/>
                <a:sym typeface="Muli"/>
              </a:rPr>
              <a:t> cho kết quả thấp hơn do mất mối quan hệ giữa các nút trong quá trình "nén" vector.</a:t>
            </a:r>
          </a:p>
          <a:p>
            <a:pPr algn="ctr">
              <a:lnSpc>
                <a:spcPts val="4159"/>
              </a:lnSpc>
            </a:pPr>
            <a:r>
              <a:rPr lang="en-US" b="true" sz="2599">
                <a:solidFill>
                  <a:srgbClr val="D86E47"/>
                </a:solidFill>
                <a:latin typeface="Muli Bold"/>
                <a:ea typeface="Muli Bold"/>
                <a:cs typeface="Muli Bold"/>
                <a:sym typeface="Muli Bold"/>
              </a:rPr>
              <a:t>Chọn hướng tiếp cận Ma trận kề và Hierarchical clustering. </a:t>
            </a:r>
          </a:p>
        </p:txBody>
      </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40324" y="3262512"/>
            <a:ext cx="5189440" cy="5055380"/>
          </a:xfrm>
          <a:custGeom>
            <a:avLst/>
            <a:gdLst/>
            <a:ahLst/>
            <a:cxnLst/>
            <a:rect r="r" b="b" t="t" l="l"/>
            <a:pathLst>
              <a:path h="5055380" w="5189440">
                <a:moveTo>
                  <a:pt x="0" y="0"/>
                </a:moveTo>
                <a:lnTo>
                  <a:pt x="5189441" y="0"/>
                </a:lnTo>
                <a:lnTo>
                  <a:pt x="5189441" y="5055380"/>
                </a:lnTo>
                <a:lnTo>
                  <a:pt x="0" y="5055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2.5 Cân bằng dữ liệu</a:t>
            </a:r>
          </a:p>
        </p:txBody>
      </p:sp>
      <p:sp>
        <p:nvSpPr>
          <p:cNvPr name="TextBox 4" id="4"/>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5" id="5"/>
          <p:cNvSpPr txBox="true"/>
          <p:nvPr/>
        </p:nvSpPr>
        <p:spPr>
          <a:xfrm rot="0">
            <a:off x="1167446" y="3176787"/>
            <a:ext cx="7976554" cy="5006975"/>
          </a:xfrm>
          <a:prstGeom prst="rect">
            <a:avLst/>
          </a:prstGeom>
        </p:spPr>
        <p:txBody>
          <a:bodyPr anchor="t" rtlCol="false" tIns="0" lIns="0" bIns="0" rIns="0">
            <a:spAutoFit/>
          </a:bodyPr>
          <a:lstStyle/>
          <a:p>
            <a:pPr algn="just">
              <a:lnSpc>
                <a:spcPts val="3999"/>
              </a:lnSpc>
            </a:pPr>
            <a:r>
              <a:rPr lang="en-US" sz="2499">
                <a:solidFill>
                  <a:srgbClr val="000000"/>
                </a:solidFill>
                <a:latin typeface="Muli"/>
                <a:ea typeface="Muli"/>
                <a:cs typeface="Muli"/>
                <a:sym typeface="Muli"/>
              </a:rPr>
              <a:t>SMOTENN kết hợp over-sampling (SMOTE) và under-sampling (ENN) để xử lý dữ liệu không cân bằng.</a:t>
            </a:r>
          </a:p>
          <a:p>
            <a:pPr algn="just" marL="539749" indent="-269875" lvl="1">
              <a:lnSpc>
                <a:spcPts val="3999"/>
              </a:lnSpc>
              <a:buFont typeface="Arial"/>
              <a:buChar char="•"/>
            </a:pPr>
            <a:r>
              <a:rPr lang="en-US" b="true" sz="2499">
                <a:solidFill>
                  <a:srgbClr val="D86E47"/>
                </a:solidFill>
                <a:latin typeface="Muli Bold"/>
                <a:ea typeface="Muli Bold"/>
                <a:cs typeface="Muli Bold"/>
                <a:sym typeface="Muli Bold"/>
              </a:rPr>
              <a:t>SMOTE</a:t>
            </a:r>
            <a:r>
              <a:rPr lang="en-US" sz="2499">
                <a:solidFill>
                  <a:srgbClr val="000000"/>
                </a:solidFill>
                <a:latin typeface="Muli"/>
                <a:ea typeface="Muli"/>
                <a:cs typeface="Muli"/>
                <a:sym typeface="Muli"/>
              </a:rPr>
              <a:t> tạo mẫu tổng hợp cho lớp thiểu số.</a:t>
            </a:r>
          </a:p>
          <a:p>
            <a:pPr algn="just" marL="539749" indent="-269875" lvl="1">
              <a:lnSpc>
                <a:spcPts val="3999"/>
              </a:lnSpc>
              <a:buFont typeface="Arial"/>
              <a:buChar char="•"/>
            </a:pPr>
            <a:r>
              <a:rPr lang="en-US" b="true" sz="2499">
                <a:solidFill>
                  <a:srgbClr val="D86E47"/>
                </a:solidFill>
                <a:latin typeface="Muli Bold"/>
                <a:ea typeface="Muli Bold"/>
                <a:cs typeface="Muli Bold"/>
                <a:sym typeface="Muli Bold"/>
              </a:rPr>
              <a:t>ENN</a:t>
            </a:r>
            <a:r>
              <a:rPr lang="en-US" sz="2499">
                <a:solidFill>
                  <a:srgbClr val="000000"/>
                </a:solidFill>
                <a:latin typeface="Muli"/>
                <a:ea typeface="Muli"/>
                <a:cs typeface="Muli"/>
                <a:sym typeface="Muli"/>
              </a:rPr>
              <a:t> làm sạch dữ liệu bằng cách loại bỏ các mẫu không phù hợp.</a:t>
            </a:r>
          </a:p>
          <a:p>
            <a:pPr algn="just" marL="539749" indent="-269875" lvl="1">
              <a:lnSpc>
                <a:spcPts val="3999"/>
              </a:lnSpc>
              <a:buFont typeface="Arial"/>
              <a:buChar char="•"/>
            </a:pPr>
            <a:r>
              <a:rPr lang="en-US" sz="2499">
                <a:solidFill>
                  <a:srgbClr val="000000"/>
                </a:solidFill>
                <a:latin typeface="Muli"/>
                <a:ea typeface="Muli"/>
                <a:cs typeface="Muli"/>
                <a:sym typeface="Muli"/>
              </a:rPr>
              <a:t>ENN loại bỏ mẫu có nhãn khác với hầu hết k hàng xóm gần nhất, giữ lại các mẫu rõ ràng và giảm nhiễu.</a:t>
            </a:r>
          </a:p>
          <a:p>
            <a:pPr algn="just">
              <a:lnSpc>
                <a:spcPts val="3999"/>
              </a:lnSpc>
            </a:pPr>
            <a:r>
              <a:rPr lang="en-US" sz="2499">
                <a:solidFill>
                  <a:srgbClr val="000000"/>
                </a:solidFill>
                <a:latin typeface="Muli"/>
                <a:ea typeface="Muli"/>
                <a:cs typeface="Muli"/>
                <a:sym typeface="Muli"/>
              </a:rPr>
              <a:t>-&gt; </a:t>
            </a:r>
            <a:r>
              <a:rPr lang="en-US" sz="2499">
                <a:solidFill>
                  <a:srgbClr val="000000"/>
                </a:solidFill>
                <a:latin typeface="Muli"/>
                <a:ea typeface="Muli"/>
                <a:cs typeface="Muli"/>
                <a:sym typeface="Muli"/>
              </a:rPr>
              <a:t>Phương pháp giúp cải thiện chất lượng mẫu lớp thiểu số và hiệu suất mô hình học máy.</a:t>
            </a:r>
          </a:p>
        </p:txBody>
      </p:sp>
      <p:sp>
        <p:nvSpPr>
          <p:cNvPr name="TextBox 6" id="6"/>
          <p:cNvSpPr txBox="true"/>
          <p:nvPr/>
        </p:nvSpPr>
        <p:spPr>
          <a:xfrm rot="0">
            <a:off x="940863" y="2181133"/>
            <a:ext cx="11699479" cy="430303"/>
          </a:xfrm>
          <a:prstGeom prst="rect">
            <a:avLst/>
          </a:prstGeom>
        </p:spPr>
        <p:txBody>
          <a:bodyPr anchor="t" rtlCol="false" tIns="0" lIns="0" bIns="0" rIns="0">
            <a:spAutoFit/>
          </a:bodyPr>
          <a:lstStyle/>
          <a:p>
            <a:pPr algn="ctr">
              <a:lnSpc>
                <a:spcPts val="3582"/>
              </a:lnSpc>
              <a:spcBef>
                <a:spcPct val="0"/>
              </a:spcBef>
            </a:pPr>
            <a:r>
              <a:rPr lang="en-US" b="true" sz="2558">
                <a:solidFill>
                  <a:srgbClr val="000000"/>
                </a:solidFill>
                <a:latin typeface="Noto Sans Bold"/>
                <a:ea typeface="Noto Sans Bold"/>
                <a:cs typeface="Noto Sans Bold"/>
                <a:sym typeface="Noto Sans Bold"/>
              </a:rPr>
              <a:t>Synthetic Minority Over-sampling Technique - Edited Nearest Neighbors</a:t>
            </a:r>
          </a:p>
        </p:txBody>
      </p:sp>
    </p:spTree>
  </p:cSld>
  <p:clrMapOvr>
    <a:masterClrMapping/>
  </p:clrMapOvr>
  <p:transition spd="fast">
    <p:fade/>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142352"/>
            <a:ext cx="2246467" cy="818779"/>
            <a:chOff x="0" y="0"/>
            <a:chExt cx="591662" cy="215645"/>
          </a:xfrm>
        </p:grpSpPr>
        <p:sp>
          <p:nvSpPr>
            <p:cNvPr name="Freeform 3" id="3"/>
            <p:cNvSpPr/>
            <p:nvPr/>
          </p:nvSpPr>
          <p:spPr>
            <a:xfrm flipH="false" flipV="false" rot="0">
              <a:off x="0" y="0"/>
              <a:ext cx="591662" cy="215645"/>
            </a:xfrm>
            <a:custGeom>
              <a:avLst/>
              <a:gdLst/>
              <a:ahLst/>
              <a:cxnLst/>
              <a:rect r="r" b="b" t="t" l="l"/>
              <a:pathLst>
                <a:path h="215645" w="591662">
                  <a:moveTo>
                    <a:pt x="107823" y="0"/>
                  </a:moveTo>
                  <a:lnTo>
                    <a:pt x="483839" y="0"/>
                  </a:lnTo>
                  <a:cubicBezTo>
                    <a:pt x="512436" y="0"/>
                    <a:pt x="539861" y="11360"/>
                    <a:pt x="560082" y="31581"/>
                  </a:cubicBezTo>
                  <a:cubicBezTo>
                    <a:pt x="580302" y="51801"/>
                    <a:pt x="591662" y="79226"/>
                    <a:pt x="591662" y="107823"/>
                  </a:cubicBezTo>
                  <a:lnTo>
                    <a:pt x="591662" y="107823"/>
                  </a:lnTo>
                  <a:cubicBezTo>
                    <a:pt x="591662" y="136419"/>
                    <a:pt x="580302" y="163844"/>
                    <a:pt x="560082" y="184065"/>
                  </a:cubicBezTo>
                  <a:cubicBezTo>
                    <a:pt x="539861" y="204286"/>
                    <a:pt x="512436" y="215645"/>
                    <a:pt x="483839" y="215645"/>
                  </a:cubicBezTo>
                  <a:lnTo>
                    <a:pt x="107823" y="215645"/>
                  </a:lnTo>
                  <a:cubicBezTo>
                    <a:pt x="79226" y="215645"/>
                    <a:pt x="51801" y="204286"/>
                    <a:pt x="31581" y="184065"/>
                  </a:cubicBezTo>
                  <a:cubicBezTo>
                    <a:pt x="11360" y="163844"/>
                    <a:pt x="0" y="136419"/>
                    <a:pt x="0" y="107823"/>
                  </a:cubicBezTo>
                  <a:lnTo>
                    <a:pt x="0" y="107823"/>
                  </a:lnTo>
                  <a:cubicBezTo>
                    <a:pt x="0" y="79226"/>
                    <a:pt x="11360" y="51801"/>
                    <a:pt x="31581" y="31581"/>
                  </a:cubicBezTo>
                  <a:cubicBezTo>
                    <a:pt x="51801" y="11360"/>
                    <a:pt x="79226" y="0"/>
                    <a:pt x="107823"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591662"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9705232" y="3853484"/>
            <a:ext cx="4942703" cy="4114800"/>
          </a:xfrm>
          <a:custGeom>
            <a:avLst/>
            <a:gdLst/>
            <a:ahLst/>
            <a:cxnLst/>
            <a:rect r="r" b="b" t="t" l="l"/>
            <a:pathLst>
              <a:path h="4114800" w="4942703">
                <a:moveTo>
                  <a:pt x="0" y="0"/>
                </a:moveTo>
                <a:lnTo>
                  <a:pt x="4942703" y="0"/>
                </a:lnTo>
                <a:lnTo>
                  <a:pt x="494270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2.5 Khai thác dữ liệu mạng</a:t>
            </a:r>
          </a:p>
        </p:txBody>
      </p:sp>
      <p:sp>
        <p:nvSpPr>
          <p:cNvPr name="TextBox 7" id="7"/>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8" id="8"/>
          <p:cNvSpPr txBox="true"/>
          <p:nvPr/>
        </p:nvSpPr>
        <p:spPr>
          <a:xfrm rot="0">
            <a:off x="1038225" y="3556455"/>
            <a:ext cx="6684614" cy="4585034"/>
          </a:xfrm>
          <a:prstGeom prst="rect">
            <a:avLst/>
          </a:prstGeom>
        </p:spPr>
        <p:txBody>
          <a:bodyPr anchor="t" rtlCol="false" tIns="0" lIns="0" bIns="0" rIns="0">
            <a:spAutoFit/>
          </a:bodyPr>
          <a:lstStyle/>
          <a:p>
            <a:pPr algn="just" marL="706808" indent="-353404" lvl="1">
              <a:lnSpc>
                <a:spcPts val="5238"/>
              </a:lnSpc>
              <a:buFont typeface="Arial"/>
              <a:buChar char="•"/>
            </a:pPr>
            <a:r>
              <a:rPr lang="en-US" sz="3273">
                <a:solidFill>
                  <a:srgbClr val="000000"/>
                </a:solidFill>
                <a:latin typeface="Muli"/>
                <a:ea typeface="Muli"/>
                <a:cs typeface="Muli"/>
                <a:sym typeface="Muli"/>
              </a:rPr>
              <a:t>Dữ</a:t>
            </a:r>
            <a:r>
              <a:rPr lang="en-US" sz="3273">
                <a:solidFill>
                  <a:srgbClr val="000000"/>
                </a:solidFill>
                <a:latin typeface="Muli"/>
                <a:ea typeface="Muli"/>
                <a:cs typeface="Muli"/>
                <a:sym typeface="Muli"/>
              </a:rPr>
              <a:t> liệu gốc có 35,849 dòng, sau khi áp dụng </a:t>
            </a:r>
            <a:r>
              <a:rPr lang="en-US" sz="3273">
                <a:solidFill>
                  <a:srgbClr val="000000"/>
                </a:solidFill>
                <a:latin typeface="Muli"/>
                <a:ea typeface="Muli"/>
                <a:cs typeface="Muli"/>
                <a:sym typeface="Muli"/>
              </a:rPr>
              <a:t>SMOTE</a:t>
            </a:r>
            <a:r>
              <a:rPr lang="en-US" sz="3273">
                <a:solidFill>
                  <a:srgbClr val="000000"/>
                </a:solidFill>
                <a:latin typeface="Muli"/>
                <a:ea typeface="Muli"/>
                <a:cs typeface="Muli"/>
                <a:sym typeface="Muli"/>
              </a:rPr>
              <a:t>ENN,</a:t>
            </a:r>
            <a:r>
              <a:rPr lang="en-US" sz="3273">
                <a:solidFill>
                  <a:srgbClr val="000000"/>
                </a:solidFill>
                <a:latin typeface="Muli"/>
                <a:ea typeface="Muli"/>
                <a:cs typeface="Muli"/>
                <a:sym typeface="Muli"/>
              </a:rPr>
              <a:t> số mẫu giảm còn 24,496 do giảm mất cân bằng.</a:t>
            </a:r>
          </a:p>
          <a:p>
            <a:pPr algn="just" marL="706808" indent="-353404" lvl="1">
              <a:lnSpc>
                <a:spcPts val="5238"/>
              </a:lnSpc>
              <a:buFont typeface="Arial"/>
              <a:buChar char="•"/>
            </a:pPr>
            <a:r>
              <a:rPr lang="en-US" sz="3273">
                <a:solidFill>
                  <a:srgbClr val="000000"/>
                </a:solidFill>
                <a:latin typeface="Muli"/>
                <a:ea typeface="Muli"/>
                <a:cs typeface="Muli"/>
                <a:sym typeface="Muli"/>
              </a:rPr>
              <a:t>Chia dữ liệu thành 10 phần (folds) và sử</a:t>
            </a:r>
            <a:r>
              <a:rPr lang="en-US" sz="3273">
                <a:solidFill>
                  <a:srgbClr val="000000"/>
                </a:solidFill>
                <a:latin typeface="Muli"/>
                <a:ea typeface="Muli"/>
                <a:cs typeface="Muli"/>
                <a:sym typeface="Muli"/>
              </a:rPr>
              <a:t> dụ</a:t>
            </a:r>
            <a:r>
              <a:rPr lang="en-US" sz="3273">
                <a:solidFill>
                  <a:srgbClr val="000000"/>
                </a:solidFill>
                <a:latin typeface="Muli"/>
                <a:ea typeface="Muli"/>
                <a:cs typeface="Muli"/>
                <a:sym typeface="Muli"/>
              </a:rPr>
              <a:t>ng 10-fold cross validation để đánh giá.</a:t>
            </a:r>
          </a:p>
        </p:txBody>
      </p:sp>
      <p:sp>
        <p:nvSpPr>
          <p:cNvPr name="TextBox 9" id="9"/>
          <p:cNvSpPr txBox="true"/>
          <p:nvPr/>
        </p:nvSpPr>
        <p:spPr>
          <a:xfrm rot="0">
            <a:off x="1345636" y="2029453"/>
            <a:ext cx="1691878"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Dataset</a:t>
            </a:r>
          </a:p>
        </p:txBody>
      </p:sp>
    </p:spTree>
  </p:cSld>
  <p:clrMapOvr>
    <a:masterClrMapping/>
  </p:clrMapOvr>
  <p:transition spd="fast">
    <p:fade/>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142352"/>
            <a:ext cx="8962579" cy="818779"/>
            <a:chOff x="0" y="0"/>
            <a:chExt cx="2360515" cy="215645"/>
          </a:xfrm>
        </p:grpSpPr>
        <p:sp>
          <p:nvSpPr>
            <p:cNvPr name="Freeform 3" id="3"/>
            <p:cNvSpPr/>
            <p:nvPr/>
          </p:nvSpPr>
          <p:spPr>
            <a:xfrm flipH="false" flipV="false" rot="0">
              <a:off x="0" y="0"/>
              <a:ext cx="2360515" cy="215645"/>
            </a:xfrm>
            <a:custGeom>
              <a:avLst/>
              <a:gdLst/>
              <a:ahLst/>
              <a:cxnLst/>
              <a:rect r="r" b="b" t="t" l="l"/>
              <a:pathLst>
                <a:path h="215645" w="2360515">
                  <a:moveTo>
                    <a:pt x="44054" y="0"/>
                  </a:moveTo>
                  <a:lnTo>
                    <a:pt x="2316461" y="0"/>
                  </a:lnTo>
                  <a:cubicBezTo>
                    <a:pt x="2340791" y="0"/>
                    <a:pt x="2360515" y="19724"/>
                    <a:pt x="2360515" y="44054"/>
                  </a:cubicBezTo>
                  <a:lnTo>
                    <a:pt x="2360515" y="171591"/>
                  </a:lnTo>
                  <a:cubicBezTo>
                    <a:pt x="2360515" y="183275"/>
                    <a:pt x="2355873" y="194481"/>
                    <a:pt x="2347612" y="202742"/>
                  </a:cubicBezTo>
                  <a:cubicBezTo>
                    <a:pt x="2339350" y="211004"/>
                    <a:pt x="2328145" y="215645"/>
                    <a:pt x="2316461" y="215645"/>
                  </a:cubicBezTo>
                  <a:lnTo>
                    <a:pt x="44054" y="215645"/>
                  </a:lnTo>
                  <a:cubicBezTo>
                    <a:pt x="19724" y="215645"/>
                    <a:pt x="0" y="195922"/>
                    <a:pt x="0" y="171591"/>
                  </a:cubicBezTo>
                  <a:lnTo>
                    <a:pt x="0" y="44054"/>
                  </a:lnTo>
                  <a:cubicBezTo>
                    <a:pt x="0" y="19724"/>
                    <a:pt x="19724" y="0"/>
                    <a:pt x="44054"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2360515"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1845100" y="4116782"/>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2.5 Khai thác dữ liệu mạng</a:t>
            </a:r>
          </a:p>
        </p:txBody>
      </p:sp>
      <p:sp>
        <p:nvSpPr>
          <p:cNvPr name="TextBox 7" id="7"/>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8" id="8"/>
          <p:cNvSpPr txBox="true"/>
          <p:nvPr/>
        </p:nvSpPr>
        <p:spPr>
          <a:xfrm rot="0">
            <a:off x="817463" y="2066918"/>
            <a:ext cx="9561107" cy="731521"/>
          </a:xfrm>
          <a:prstGeom prst="rect">
            <a:avLst/>
          </a:prstGeom>
        </p:spPr>
        <p:txBody>
          <a:bodyPr anchor="t" rtlCol="false" tIns="0" lIns="0" bIns="0" rIns="0">
            <a:spAutoFit/>
          </a:bodyPr>
          <a:lstStyle/>
          <a:p>
            <a:pPr algn="ctr">
              <a:lnSpc>
                <a:spcPts val="6599"/>
              </a:lnSpc>
            </a:pPr>
            <a:r>
              <a:rPr lang="en-US" b="true" sz="3299">
                <a:solidFill>
                  <a:srgbClr val="FFFFFF"/>
                </a:solidFill>
                <a:latin typeface="Muli Bold"/>
                <a:ea typeface="Muli Bold"/>
                <a:cs typeface="Muli Bold"/>
                <a:sym typeface="Muli Bold"/>
              </a:rPr>
              <a:t>Các hướng tiếp cận Machine Learning</a:t>
            </a:r>
          </a:p>
        </p:txBody>
      </p:sp>
      <p:sp>
        <p:nvSpPr>
          <p:cNvPr name="TextBox 9" id="9"/>
          <p:cNvSpPr txBox="true"/>
          <p:nvPr/>
        </p:nvSpPr>
        <p:spPr>
          <a:xfrm rot="0">
            <a:off x="1028700" y="3532505"/>
            <a:ext cx="9565500" cy="5725795"/>
          </a:xfrm>
          <a:prstGeom prst="rect">
            <a:avLst/>
          </a:prstGeom>
        </p:spPr>
        <p:txBody>
          <a:bodyPr anchor="t" rtlCol="false" tIns="0" lIns="0" bIns="0" rIns="0">
            <a:spAutoFit/>
          </a:bodyPr>
          <a:lstStyle/>
          <a:p>
            <a:pPr algn="just" marL="561341" indent="-280670" lvl="1">
              <a:lnSpc>
                <a:spcPts val="4160"/>
              </a:lnSpc>
              <a:buFont typeface="Arial"/>
              <a:buChar char="•"/>
            </a:pPr>
            <a:r>
              <a:rPr lang="en-US" b="true" sz="2600">
                <a:solidFill>
                  <a:srgbClr val="000000"/>
                </a:solidFill>
                <a:latin typeface="Muli Bold"/>
                <a:ea typeface="Muli Bold"/>
                <a:cs typeface="Muli Bold"/>
                <a:sym typeface="Muli Bold"/>
              </a:rPr>
              <a:t>XGBoost</a:t>
            </a:r>
            <a:r>
              <a:rPr lang="en-US" sz="2600">
                <a:solidFill>
                  <a:srgbClr val="000000"/>
                </a:solidFill>
                <a:latin typeface="Muli"/>
                <a:ea typeface="Muli"/>
                <a:cs typeface="Muli"/>
                <a:sym typeface="Muli"/>
              </a:rPr>
              <a:t>: Thuật toán học tăng cường dựa trên cây quyết định, sử dụng gradient descent để giảm thiểu sai số dự đoán qua từng cây.</a:t>
            </a:r>
          </a:p>
          <a:p>
            <a:pPr algn="just" marL="561341" indent="-280670" lvl="1">
              <a:lnSpc>
                <a:spcPts val="4160"/>
              </a:lnSpc>
              <a:buFont typeface="Arial"/>
              <a:buChar char="•"/>
            </a:pPr>
            <a:r>
              <a:rPr lang="en-US" b="true" sz="2600">
                <a:solidFill>
                  <a:srgbClr val="000000"/>
                </a:solidFill>
                <a:latin typeface="Muli Bold"/>
                <a:ea typeface="Muli Bold"/>
                <a:cs typeface="Muli Bold"/>
                <a:sym typeface="Muli Bold"/>
              </a:rPr>
              <a:t>Random Forest</a:t>
            </a:r>
            <a:r>
              <a:rPr lang="en-US" sz="2600">
                <a:solidFill>
                  <a:srgbClr val="000000"/>
                </a:solidFill>
                <a:latin typeface="Muli"/>
                <a:ea typeface="Muli"/>
                <a:cs typeface="Muli"/>
                <a:sym typeface="Muli"/>
              </a:rPr>
              <a:t>: Tạo nhiều cây quyết định độc lập bằng cách bootstrap dữ liệu và đặc trưng ngẫu nhiên, sau đó dự đoán qua bầu chọn đa số.</a:t>
            </a:r>
          </a:p>
          <a:p>
            <a:pPr algn="just" marL="561341" indent="-280670" lvl="1">
              <a:lnSpc>
                <a:spcPts val="4160"/>
              </a:lnSpc>
              <a:buFont typeface="Arial"/>
              <a:buChar char="•"/>
            </a:pPr>
            <a:r>
              <a:rPr lang="en-US" b="true" sz="2600">
                <a:solidFill>
                  <a:srgbClr val="000000"/>
                </a:solidFill>
                <a:latin typeface="Muli Bold"/>
                <a:ea typeface="Muli Bold"/>
                <a:cs typeface="Muli Bold"/>
                <a:sym typeface="Muli Bold"/>
              </a:rPr>
              <a:t>AdaBoost:</a:t>
            </a:r>
            <a:r>
              <a:rPr lang="en-US" sz="2600">
                <a:solidFill>
                  <a:srgbClr val="000000"/>
                </a:solidFill>
                <a:latin typeface="Muli"/>
                <a:ea typeface="Muli"/>
                <a:cs typeface="Muli"/>
                <a:sym typeface="Muli"/>
              </a:rPr>
              <a:t> Kết hợp các bộ phân loại yếu bằng cách gán trọng số mẫu, tăng trọng số cho các mẫu khó và giảm cho mẫu dễ, tạo thành bộ phân loại mạnh.</a:t>
            </a:r>
          </a:p>
          <a:p>
            <a:pPr algn="just" marL="561341" indent="-280670" lvl="1">
              <a:lnSpc>
                <a:spcPts val="4160"/>
              </a:lnSpc>
              <a:buFont typeface="Arial"/>
              <a:buChar char="•"/>
            </a:pPr>
            <a:r>
              <a:rPr lang="en-US" b="true" sz="2600">
                <a:solidFill>
                  <a:srgbClr val="000000"/>
                </a:solidFill>
                <a:latin typeface="Muli Bold"/>
                <a:ea typeface="Muli Bold"/>
                <a:cs typeface="Muli Bold"/>
                <a:sym typeface="Muli Bold"/>
              </a:rPr>
              <a:t>SVM:</a:t>
            </a:r>
            <a:r>
              <a:rPr lang="en-US" sz="2600">
                <a:solidFill>
                  <a:srgbClr val="000000"/>
                </a:solidFill>
                <a:latin typeface="Muli"/>
                <a:ea typeface="Muli"/>
                <a:cs typeface="Muli"/>
                <a:sym typeface="Muli"/>
              </a:rPr>
              <a:t> Phân loại tuyến tính và phi tuyến bằng cách tìm siêu phẳng tối ưu với lề rộng nhất trong không gian đặc trưng.</a:t>
            </a:r>
          </a:p>
        </p:txBody>
      </p:sp>
    </p:spTree>
  </p:cSld>
  <p:clrMapOvr>
    <a:masterClrMapping/>
  </p:clrMapOvr>
  <p:transition spd="fast">
    <p:fade/>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142352"/>
            <a:ext cx="8962579" cy="818779"/>
            <a:chOff x="0" y="0"/>
            <a:chExt cx="2360515" cy="215645"/>
          </a:xfrm>
        </p:grpSpPr>
        <p:sp>
          <p:nvSpPr>
            <p:cNvPr name="Freeform 3" id="3"/>
            <p:cNvSpPr/>
            <p:nvPr/>
          </p:nvSpPr>
          <p:spPr>
            <a:xfrm flipH="false" flipV="false" rot="0">
              <a:off x="0" y="0"/>
              <a:ext cx="2360515" cy="215645"/>
            </a:xfrm>
            <a:custGeom>
              <a:avLst/>
              <a:gdLst/>
              <a:ahLst/>
              <a:cxnLst/>
              <a:rect r="r" b="b" t="t" l="l"/>
              <a:pathLst>
                <a:path h="215645" w="2360515">
                  <a:moveTo>
                    <a:pt x="44054" y="0"/>
                  </a:moveTo>
                  <a:lnTo>
                    <a:pt x="2316461" y="0"/>
                  </a:lnTo>
                  <a:cubicBezTo>
                    <a:pt x="2340791" y="0"/>
                    <a:pt x="2360515" y="19724"/>
                    <a:pt x="2360515" y="44054"/>
                  </a:cubicBezTo>
                  <a:lnTo>
                    <a:pt x="2360515" y="171591"/>
                  </a:lnTo>
                  <a:cubicBezTo>
                    <a:pt x="2360515" y="183275"/>
                    <a:pt x="2355873" y="194481"/>
                    <a:pt x="2347612" y="202742"/>
                  </a:cubicBezTo>
                  <a:cubicBezTo>
                    <a:pt x="2339350" y="211004"/>
                    <a:pt x="2328145" y="215645"/>
                    <a:pt x="2316461" y="215645"/>
                  </a:cubicBezTo>
                  <a:lnTo>
                    <a:pt x="44054" y="215645"/>
                  </a:lnTo>
                  <a:cubicBezTo>
                    <a:pt x="19724" y="215645"/>
                    <a:pt x="0" y="195922"/>
                    <a:pt x="0" y="171591"/>
                  </a:cubicBezTo>
                  <a:lnTo>
                    <a:pt x="0" y="44054"/>
                  </a:lnTo>
                  <a:cubicBezTo>
                    <a:pt x="0" y="19724"/>
                    <a:pt x="19724" y="0"/>
                    <a:pt x="44054"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2360515" cy="27279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1276194" y="3637996"/>
            <a:ext cx="3981069" cy="4114800"/>
          </a:xfrm>
          <a:custGeom>
            <a:avLst/>
            <a:gdLst/>
            <a:ahLst/>
            <a:cxnLst/>
            <a:rect r="r" b="b" t="t" l="l"/>
            <a:pathLst>
              <a:path h="4114800" w="3981069">
                <a:moveTo>
                  <a:pt x="0" y="0"/>
                </a:moveTo>
                <a:lnTo>
                  <a:pt x="3981069" y="0"/>
                </a:lnTo>
                <a:lnTo>
                  <a:pt x="39810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2.5 Khai thác dữ liệu mạng</a:t>
            </a:r>
          </a:p>
        </p:txBody>
      </p:sp>
      <p:sp>
        <p:nvSpPr>
          <p:cNvPr name="TextBox 7" id="7"/>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8" id="8"/>
          <p:cNvSpPr txBox="true"/>
          <p:nvPr/>
        </p:nvSpPr>
        <p:spPr>
          <a:xfrm rot="0">
            <a:off x="817463" y="2066918"/>
            <a:ext cx="9561107" cy="731521"/>
          </a:xfrm>
          <a:prstGeom prst="rect">
            <a:avLst/>
          </a:prstGeom>
        </p:spPr>
        <p:txBody>
          <a:bodyPr anchor="t" rtlCol="false" tIns="0" lIns="0" bIns="0" rIns="0">
            <a:spAutoFit/>
          </a:bodyPr>
          <a:lstStyle/>
          <a:p>
            <a:pPr algn="ctr">
              <a:lnSpc>
                <a:spcPts val="6599"/>
              </a:lnSpc>
            </a:pPr>
            <a:r>
              <a:rPr lang="en-US" b="true" sz="3299">
                <a:solidFill>
                  <a:srgbClr val="FFFFFF"/>
                </a:solidFill>
                <a:latin typeface="Muli Bold"/>
                <a:ea typeface="Muli Bold"/>
                <a:cs typeface="Muli Bold"/>
                <a:sym typeface="Muli Bold"/>
              </a:rPr>
              <a:t>Các hướng tiếp cận Deep Learning</a:t>
            </a:r>
          </a:p>
        </p:txBody>
      </p:sp>
      <p:sp>
        <p:nvSpPr>
          <p:cNvPr name="TextBox 9" id="9"/>
          <p:cNvSpPr txBox="true"/>
          <p:nvPr/>
        </p:nvSpPr>
        <p:spPr>
          <a:xfrm rot="0">
            <a:off x="1414820" y="3199846"/>
            <a:ext cx="7729180" cy="5259705"/>
          </a:xfrm>
          <a:prstGeom prst="rect">
            <a:avLst/>
          </a:prstGeom>
        </p:spPr>
        <p:txBody>
          <a:bodyPr anchor="t" rtlCol="false" tIns="0" lIns="0" bIns="0" rIns="0">
            <a:spAutoFit/>
          </a:bodyPr>
          <a:lstStyle/>
          <a:p>
            <a:pPr algn="just" marL="561341" indent="-280670" lvl="1">
              <a:lnSpc>
                <a:spcPts val="4680"/>
              </a:lnSpc>
              <a:buFont typeface="Arial"/>
              <a:buChar char="•"/>
            </a:pPr>
            <a:r>
              <a:rPr lang="en-US" sz="2600">
                <a:solidFill>
                  <a:srgbClr val="000000"/>
                </a:solidFill>
                <a:latin typeface="Muli"/>
                <a:ea typeface="Muli"/>
                <a:cs typeface="Muli"/>
                <a:sym typeface="Muli"/>
              </a:rPr>
              <a:t>Feed Forward Neural Network với cơ chế Attention Layer để xử lý và kết hợp hai cặp đặc trưng (drltl, sotchk) và (dtbhktruoc, namhoc)  từ dữ liệu mạng. </a:t>
            </a:r>
          </a:p>
          <a:p>
            <a:pPr algn="just" marL="561341" indent="-280670" lvl="1">
              <a:lnSpc>
                <a:spcPts val="4680"/>
              </a:lnSpc>
              <a:buFont typeface="Arial"/>
              <a:buChar char="•"/>
            </a:pPr>
            <a:r>
              <a:rPr lang="en-US" sz="2600">
                <a:solidFill>
                  <a:srgbClr val="000000"/>
                </a:solidFill>
                <a:latin typeface="Muli"/>
                <a:ea typeface="Muli"/>
                <a:cs typeface="Muli"/>
                <a:sym typeface="Muli"/>
              </a:rPr>
              <a:t>Graph Convolutional Network với đầu vào là ma trận kề gồm các nút và danh sách cạnh liền kề, mô hình này sẽ lan truyền thông tin giữa các nút, qua đó, học được các đặc trưng từ cấu trúc đồ thị và dữ liệu liên quan. </a:t>
            </a:r>
          </a:p>
        </p:txBody>
      </p:sp>
    </p:spTree>
  </p:cSld>
  <p:clrMapOvr>
    <a:masterClrMapping/>
  </p:clrMapOvr>
  <p:transition spd="fast">
    <p:fade/>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142352"/>
            <a:ext cx="8962579" cy="818779"/>
            <a:chOff x="0" y="0"/>
            <a:chExt cx="2360515" cy="215645"/>
          </a:xfrm>
        </p:grpSpPr>
        <p:sp>
          <p:nvSpPr>
            <p:cNvPr name="Freeform 3" id="3"/>
            <p:cNvSpPr/>
            <p:nvPr/>
          </p:nvSpPr>
          <p:spPr>
            <a:xfrm flipH="false" flipV="false" rot="0">
              <a:off x="0" y="0"/>
              <a:ext cx="2360515" cy="215645"/>
            </a:xfrm>
            <a:custGeom>
              <a:avLst/>
              <a:gdLst/>
              <a:ahLst/>
              <a:cxnLst/>
              <a:rect r="r" b="b" t="t" l="l"/>
              <a:pathLst>
                <a:path h="215645" w="2360515">
                  <a:moveTo>
                    <a:pt x="44054" y="0"/>
                  </a:moveTo>
                  <a:lnTo>
                    <a:pt x="2316461" y="0"/>
                  </a:lnTo>
                  <a:cubicBezTo>
                    <a:pt x="2340791" y="0"/>
                    <a:pt x="2360515" y="19724"/>
                    <a:pt x="2360515" y="44054"/>
                  </a:cubicBezTo>
                  <a:lnTo>
                    <a:pt x="2360515" y="171591"/>
                  </a:lnTo>
                  <a:cubicBezTo>
                    <a:pt x="2360515" y="183275"/>
                    <a:pt x="2355873" y="194481"/>
                    <a:pt x="2347612" y="202742"/>
                  </a:cubicBezTo>
                  <a:cubicBezTo>
                    <a:pt x="2339350" y="211004"/>
                    <a:pt x="2328145" y="215645"/>
                    <a:pt x="2316461" y="215645"/>
                  </a:cubicBezTo>
                  <a:lnTo>
                    <a:pt x="44054" y="215645"/>
                  </a:lnTo>
                  <a:cubicBezTo>
                    <a:pt x="19724" y="215645"/>
                    <a:pt x="0" y="195922"/>
                    <a:pt x="0" y="171591"/>
                  </a:cubicBezTo>
                  <a:lnTo>
                    <a:pt x="0" y="44054"/>
                  </a:lnTo>
                  <a:cubicBezTo>
                    <a:pt x="0" y="19724"/>
                    <a:pt x="19724" y="0"/>
                    <a:pt x="44054"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2360515" cy="27279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38225" y="904875"/>
            <a:ext cx="15045568" cy="1078230"/>
          </a:xfrm>
          <a:prstGeom prst="rect">
            <a:avLst/>
          </a:prstGeom>
        </p:spPr>
        <p:txBody>
          <a:bodyPr anchor="t" rtlCol="false" tIns="0" lIns="0" bIns="0" rIns="0">
            <a:spAutoFit/>
          </a:bodyPr>
          <a:lstStyle/>
          <a:p>
            <a:pPr algn="just">
              <a:lnSpc>
                <a:spcPts val="8819"/>
              </a:lnSpc>
              <a:spcBef>
                <a:spcPct val="0"/>
              </a:spcBef>
            </a:pPr>
            <a:r>
              <a:rPr lang="en-US" b="true" sz="6300">
                <a:solidFill>
                  <a:srgbClr val="734C29"/>
                </a:solidFill>
                <a:latin typeface="Noto Sans Bold"/>
                <a:ea typeface="Noto Sans Bold"/>
                <a:cs typeface="Noto Sans Bold"/>
                <a:sym typeface="Noto Sans Bold"/>
              </a:rPr>
              <a:t>2.5 Khai thác dữ liệu mạng</a:t>
            </a:r>
          </a:p>
        </p:txBody>
      </p:sp>
      <p:sp>
        <p:nvSpPr>
          <p:cNvPr name="TextBox 6" id="6"/>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7" id="7"/>
          <p:cNvSpPr txBox="true"/>
          <p:nvPr/>
        </p:nvSpPr>
        <p:spPr>
          <a:xfrm rot="0">
            <a:off x="817463" y="2066918"/>
            <a:ext cx="9561107" cy="731521"/>
          </a:xfrm>
          <a:prstGeom prst="rect">
            <a:avLst/>
          </a:prstGeom>
        </p:spPr>
        <p:txBody>
          <a:bodyPr anchor="t" rtlCol="false" tIns="0" lIns="0" bIns="0" rIns="0">
            <a:spAutoFit/>
          </a:bodyPr>
          <a:lstStyle/>
          <a:p>
            <a:pPr algn="ctr">
              <a:lnSpc>
                <a:spcPts val="6599"/>
              </a:lnSpc>
            </a:pPr>
            <a:r>
              <a:rPr lang="en-US" b="true" sz="3299">
                <a:solidFill>
                  <a:srgbClr val="FFFFFF"/>
                </a:solidFill>
                <a:latin typeface="Muli Bold"/>
                <a:ea typeface="Muli Bold"/>
                <a:cs typeface="Muli Bold"/>
                <a:sym typeface="Muli Bold"/>
              </a:rPr>
              <a:t>Kịch bản thực nghiệm</a:t>
            </a:r>
          </a:p>
        </p:txBody>
      </p:sp>
      <p:sp>
        <p:nvSpPr>
          <p:cNvPr name="TextBox 8" id="8"/>
          <p:cNvSpPr txBox="true"/>
          <p:nvPr/>
        </p:nvSpPr>
        <p:spPr>
          <a:xfrm rot="0">
            <a:off x="1038225" y="3142105"/>
            <a:ext cx="10345526" cy="5850255"/>
          </a:xfrm>
          <a:prstGeom prst="rect">
            <a:avLst/>
          </a:prstGeom>
        </p:spPr>
        <p:txBody>
          <a:bodyPr anchor="t" rtlCol="false" tIns="0" lIns="0" bIns="0" rIns="0">
            <a:spAutoFit/>
          </a:bodyPr>
          <a:lstStyle/>
          <a:p>
            <a:pPr algn="just" marL="561341" indent="-280670" lvl="1">
              <a:lnSpc>
                <a:spcPts val="4680"/>
              </a:lnSpc>
              <a:buFont typeface="Arial"/>
              <a:buChar char="•"/>
            </a:pPr>
            <a:r>
              <a:rPr lang="en-US" sz="2600">
                <a:solidFill>
                  <a:srgbClr val="000000"/>
                </a:solidFill>
                <a:latin typeface="Muli"/>
                <a:ea typeface="Muli"/>
                <a:cs typeface="Muli"/>
                <a:sym typeface="Muli"/>
              </a:rPr>
              <a:t>Nhóm đề xuất kịch bản thực nghiệm tập trung vào việc phân chia dữ liệu theo thời gian, </a:t>
            </a:r>
          </a:p>
          <a:p>
            <a:pPr algn="just" marL="561341" indent="-280670" lvl="1">
              <a:lnSpc>
                <a:spcPts val="4680"/>
              </a:lnSpc>
              <a:buFont typeface="Arial"/>
              <a:buChar char="•"/>
            </a:pPr>
            <a:r>
              <a:rPr lang="en-US" sz="2600">
                <a:solidFill>
                  <a:srgbClr val="000000"/>
                </a:solidFill>
                <a:latin typeface="Muli"/>
                <a:ea typeface="Muli"/>
                <a:cs typeface="Muli"/>
                <a:sym typeface="Muli"/>
              </a:rPr>
              <a:t>Dữ liệu học kỳ 1 được sử dụng làm đặc trưng đầu vào (features), trong khi dữ liệu học kỳ 2 được sử dụng làm nhãn mục tiêu (labels).</a:t>
            </a:r>
          </a:p>
          <a:p>
            <a:pPr algn="just" marL="561341" indent="-280670" lvl="1">
              <a:lnSpc>
                <a:spcPts val="4680"/>
              </a:lnSpc>
              <a:buFont typeface="Arial"/>
              <a:buChar char="•"/>
            </a:pPr>
            <a:r>
              <a:rPr lang="en-US" sz="2600">
                <a:solidFill>
                  <a:srgbClr val="000000"/>
                </a:solidFill>
                <a:latin typeface="Muli"/>
                <a:ea typeface="Muli"/>
                <a:cs typeface="Muli"/>
                <a:sym typeface="Muli"/>
              </a:rPr>
              <a:t> Nhóm thực hiện mô phỏng tình huống thực tế, bằng cách sử dụng kết quả của học kỳ 1 là cơ sở để dự đoán kết quả học kỳ 2. </a:t>
            </a:r>
          </a:p>
          <a:p>
            <a:pPr algn="just" marL="561341" indent="-280670" lvl="1">
              <a:lnSpc>
                <a:spcPts val="4680"/>
              </a:lnSpc>
              <a:buFont typeface="Arial"/>
              <a:buChar char="•"/>
            </a:pPr>
            <a:r>
              <a:rPr lang="en-US" sz="2600">
                <a:solidFill>
                  <a:srgbClr val="000000"/>
                </a:solidFill>
                <a:latin typeface="Muli"/>
                <a:ea typeface="Muli"/>
                <a:cs typeface="Muli"/>
                <a:sym typeface="Muli"/>
              </a:rPr>
              <a:t>Dữ liệu sau đó được chia thành hai phần: dữ liệu huấn luyện bao gồm các dòng có năm học nhỏ hơn 2021, và dữ liệu kiểm tra bao gồm các dòng có năm học từ 2021 trở đi.</a:t>
            </a:r>
          </a:p>
        </p:txBody>
      </p:sp>
      <p:sp>
        <p:nvSpPr>
          <p:cNvPr name="Freeform 9" id="9"/>
          <p:cNvSpPr/>
          <p:nvPr/>
        </p:nvSpPr>
        <p:spPr>
          <a:xfrm flipH="false" flipV="false" rot="0">
            <a:off x="12340621" y="3740187"/>
            <a:ext cx="4032504" cy="4114800"/>
          </a:xfrm>
          <a:custGeom>
            <a:avLst/>
            <a:gdLst/>
            <a:ahLst/>
            <a:cxnLst/>
            <a:rect r="r" b="b" t="t" l="l"/>
            <a:pathLst>
              <a:path h="4114800" w="4032504">
                <a:moveTo>
                  <a:pt x="0" y="0"/>
                </a:moveTo>
                <a:lnTo>
                  <a:pt x="4032504" y="0"/>
                </a:lnTo>
                <a:lnTo>
                  <a:pt x="403250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fade/>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864860"/>
            <a:ext cx="4743889" cy="1314079"/>
            <a:chOff x="0" y="0"/>
            <a:chExt cx="1249419" cy="346095"/>
          </a:xfrm>
        </p:grpSpPr>
        <p:sp>
          <p:nvSpPr>
            <p:cNvPr name="Freeform 3" id="3"/>
            <p:cNvSpPr/>
            <p:nvPr/>
          </p:nvSpPr>
          <p:spPr>
            <a:xfrm flipH="false" flipV="false" rot="0">
              <a:off x="0" y="0"/>
              <a:ext cx="1249419" cy="346095"/>
            </a:xfrm>
            <a:custGeom>
              <a:avLst/>
              <a:gdLst/>
              <a:ahLst/>
              <a:cxnLst/>
              <a:rect r="r" b="b" t="t" l="l"/>
              <a:pathLst>
                <a:path h="346095" w="1249419">
                  <a:moveTo>
                    <a:pt x="83231" y="0"/>
                  </a:moveTo>
                  <a:lnTo>
                    <a:pt x="1166188" y="0"/>
                  </a:lnTo>
                  <a:cubicBezTo>
                    <a:pt x="1188263" y="0"/>
                    <a:pt x="1209433" y="8769"/>
                    <a:pt x="1225042" y="24378"/>
                  </a:cubicBezTo>
                  <a:cubicBezTo>
                    <a:pt x="1240650" y="39987"/>
                    <a:pt x="1249419" y="61157"/>
                    <a:pt x="1249419" y="83231"/>
                  </a:cubicBezTo>
                  <a:lnTo>
                    <a:pt x="1249419" y="262864"/>
                  </a:lnTo>
                  <a:cubicBezTo>
                    <a:pt x="1249419" y="284938"/>
                    <a:pt x="1240650" y="306108"/>
                    <a:pt x="1225042" y="321717"/>
                  </a:cubicBezTo>
                  <a:cubicBezTo>
                    <a:pt x="1209433" y="337326"/>
                    <a:pt x="1188263" y="346095"/>
                    <a:pt x="1166188" y="346095"/>
                  </a:cubicBezTo>
                  <a:lnTo>
                    <a:pt x="83231" y="346095"/>
                  </a:lnTo>
                  <a:cubicBezTo>
                    <a:pt x="61157" y="346095"/>
                    <a:pt x="39987" y="337326"/>
                    <a:pt x="24378" y="321717"/>
                  </a:cubicBezTo>
                  <a:cubicBezTo>
                    <a:pt x="8769" y="306108"/>
                    <a:pt x="0" y="284938"/>
                    <a:pt x="0" y="262864"/>
                  </a:cubicBezTo>
                  <a:lnTo>
                    <a:pt x="0" y="83231"/>
                  </a:lnTo>
                  <a:cubicBezTo>
                    <a:pt x="0" y="61157"/>
                    <a:pt x="8769" y="39987"/>
                    <a:pt x="24378" y="24378"/>
                  </a:cubicBezTo>
                  <a:cubicBezTo>
                    <a:pt x="39987" y="8769"/>
                    <a:pt x="61157" y="0"/>
                    <a:pt x="83231"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49419" cy="40324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7550201" y="1270236"/>
            <a:ext cx="10556450" cy="8655876"/>
          </a:xfrm>
          <a:custGeom>
            <a:avLst/>
            <a:gdLst/>
            <a:ahLst/>
            <a:cxnLst/>
            <a:rect r="r" b="b" t="t" l="l"/>
            <a:pathLst>
              <a:path h="8655876" w="10556450">
                <a:moveTo>
                  <a:pt x="0" y="0"/>
                </a:moveTo>
                <a:lnTo>
                  <a:pt x="10556451" y="0"/>
                </a:lnTo>
                <a:lnTo>
                  <a:pt x="10556451" y="8655876"/>
                </a:lnTo>
                <a:lnTo>
                  <a:pt x="0" y="8655876"/>
                </a:lnTo>
                <a:lnTo>
                  <a:pt x="0" y="0"/>
                </a:lnTo>
                <a:close/>
              </a:path>
            </a:pathLst>
          </a:custGeom>
          <a:blipFill>
            <a:blip r:embed="rId2"/>
            <a:stretch>
              <a:fillRect l="0" t="0" r="0" b="0"/>
            </a:stretch>
          </a:blipFill>
        </p:spPr>
      </p:sp>
      <p:sp>
        <p:nvSpPr>
          <p:cNvPr name="Freeform 6" id="6"/>
          <p:cNvSpPr/>
          <p:nvPr/>
        </p:nvSpPr>
        <p:spPr>
          <a:xfrm flipH="false" flipV="false" rot="0">
            <a:off x="7648736" y="2087873"/>
            <a:ext cx="10457916" cy="7838239"/>
          </a:xfrm>
          <a:custGeom>
            <a:avLst/>
            <a:gdLst/>
            <a:ahLst/>
            <a:cxnLst/>
            <a:rect r="r" b="b" t="t" l="l"/>
            <a:pathLst>
              <a:path h="7838239" w="10457916">
                <a:moveTo>
                  <a:pt x="0" y="0"/>
                </a:moveTo>
                <a:lnTo>
                  <a:pt x="10457916" y="0"/>
                </a:lnTo>
                <a:lnTo>
                  <a:pt x="10457916" y="7838239"/>
                </a:lnTo>
                <a:lnTo>
                  <a:pt x="0" y="7838239"/>
                </a:lnTo>
                <a:lnTo>
                  <a:pt x="0" y="0"/>
                </a:lnTo>
                <a:close/>
              </a:path>
            </a:pathLst>
          </a:custGeom>
          <a:blipFill>
            <a:blip r:embed="rId3"/>
            <a:stretch>
              <a:fillRect l="0" t="0" r="0" b="0"/>
            </a:stretch>
          </a:blipFill>
        </p:spPr>
      </p:sp>
      <p:sp>
        <p:nvSpPr>
          <p:cNvPr name="TextBox 7" id="7"/>
          <p:cNvSpPr txBox="true"/>
          <p:nvPr/>
        </p:nvSpPr>
        <p:spPr>
          <a:xfrm rot="0">
            <a:off x="1038225" y="962025"/>
            <a:ext cx="15045568" cy="629918"/>
          </a:xfrm>
          <a:prstGeom prst="rect">
            <a:avLst/>
          </a:prstGeom>
        </p:spPr>
        <p:txBody>
          <a:bodyPr anchor="t" rtlCol="false" tIns="0" lIns="0" bIns="0" rIns="0">
            <a:spAutoFit/>
          </a:bodyPr>
          <a:lstStyle/>
          <a:p>
            <a:pPr algn="just">
              <a:lnSpc>
                <a:spcPts val="5180"/>
              </a:lnSpc>
              <a:spcBef>
                <a:spcPct val="0"/>
              </a:spcBef>
            </a:pPr>
            <a:r>
              <a:rPr lang="en-US" b="true" sz="3700">
                <a:solidFill>
                  <a:srgbClr val="734C29"/>
                </a:solidFill>
                <a:latin typeface="Noto Sans Bold"/>
                <a:ea typeface="Noto Sans Bold"/>
                <a:cs typeface="Noto Sans Bold"/>
                <a:sym typeface="Noto Sans Bold"/>
              </a:rPr>
              <a:t>2.5 Khai thác dữ liệu mạng</a:t>
            </a:r>
          </a:p>
        </p:txBody>
      </p:sp>
      <p:sp>
        <p:nvSpPr>
          <p:cNvPr name="TextBox 8" id="8"/>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9" id="9"/>
          <p:cNvSpPr txBox="true"/>
          <p:nvPr/>
        </p:nvSpPr>
        <p:spPr>
          <a:xfrm rot="0">
            <a:off x="1137333" y="1969450"/>
            <a:ext cx="4526622" cy="1047750"/>
          </a:xfrm>
          <a:prstGeom prst="rect">
            <a:avLst/>
          </a:prstGeom>
        </p:spPr>
        <p:txBody>
          <a:bodyPr anchor="t" rtlCol="false" tIns="0" lIns="0" bIns="0" rIns="0">
            <a:spAutoFit/>
          </a:bodyPr>
          <a:lstStyle/>
          <a:p>
            <a:pPr algn="ctr">
              <a:lnSpc>
                <a:spcPts val="4200"/>
              </a:lnSpc>
            </a:pPr>
            <a:r>
              <a:rPr lang="en-US" b="true" sz="3000">
                <a:solidFill>
                  <a:srgbClr val="FFFFFF"/>
                </a:solidFill>
                <a:latin typeface="Muli Bold"/>
                <a:ea typeface="Muli Bold"/>
                <a:cs typeface="Muli Bold"/>
                <a:sym typeface="Muli Bold"/>
              </a:rPr>
              <a:t>Kết quả thực nghiệm - Machine Learning</a:t>
            </a:r>
          </a:p>
        </p:txBody>
      </p:sp>
      <p:sp>
        <p:nvSpPr>
          <p:cNvPr name="TextBox 10" id="10"/>
          <p:cNvSpPr txBox="true"/>
          <p:nvPr/>
        </p:nvSpPr>
        <p:spPr>
          <a:xfrm rot="0">
            <a:off x="1137333" y="3692876"/>
            <a:ext cx="5039487" cy="4678045"/>
          </a:xfrm>
          <a:prstGeom prst="rect">
            <a:avLst/>
          </a:prstGeom>
        </p:spPr>
        <p:txBody>
          <a:bodyPr anchor="t" rtlCol="false" tIns="0" lIns="0" bIns="0" rIns="0">
            <a:spAutoFit/>
          </a:bodyPr>
          <a:lstStyle/>
          <a:p>
            <a:pPr algn="just" marL="561341" indent="-280670" lvl="1">
              <a:lnSpc>
                <a:spcPts val="4160"/>
              </a:lnSpc>
              <a:buFont typeface="Arial"/>
              <a:buChar char="•"/>
            </a:pPr>
            <a:r>
              <a:rPr lang="en-US" sz="2600">
                <a:solidFill>
                  <a:srgbClr val="000000"/>
                </a:solidFill>
                <a:latin typeface="Muli"/>
                <a:ea typeface="Muli"/>
                <a:cs typeface="Muli"/>
                <a:sym typeface="Muli"/>
              </a:rPr>
              <a:t>Dữ liệu sau khi combine giúp cải thiện hiệu suất các mô hình, đặc biệt là Random Forest và XGBoost.</a:t>
            </a:r>
          </a:p>
          <a:p>
            <a:pPr algn="just" marL="561341" indent="-280670" lvl="1">
              <a:lnSpc>
                <a:spcPts val="4160"/>
              </a:lnSpc>
              <a:buFont typeface="Arial"/>
              <a:buChar char="•"/>
            </a:pPr>
            <a:r>
              <a:rPr lang="en-US" sz="2600">
                <a:solidFill>
                  <a:srgbClr val="000000"/>
                </a:solidFill>
                <a:latin typeface="Muli"/>
                <a:ea typeface="Muli"/>
                <a:cs typeface="Muli"/>
                <a:sym typeface="Muli"/>
              </a:rPr>
              <a:t>Vấn đề mất cân bằng dữ liệu vẫn tồn tại, Class 2 có Precision thấp nhất.</a:t>
            </a:r>
          </a:p>
          <a:p>
            <a:pPr algn="just" marL="561341" indent="-280670" lvl="1">
              <a:lnSpc>
                <a:spcPts val="4160"/>
              </a:lnSpc>
              <a:buFont typeface="Arial"/>
              <a:buChar char="•"/>
            </a:pPr>
            <a:r>
              <a:rPr lang="en-US" sz="2600">
                <a:solidFill>
                  <a:srgbClr val="000000"/>
                </a:solidFill>
                <a:latin typeface="Muli"/>
                <a:ea typeface="Muli"/>
                <a:cs typeface="Muli"/>
                <a:sym typeface="Muli"/>
              </a:rPr>
              <a:t>XGBoost Precision giảm từ 88% xuống 82%.</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04875"/>
            <a:ext cx="6448609" cy="1094740"/>
          </a:xfrm>
          <a:prstGeom prst="rect">
            <a:avLst/>
          </a:prstGeom>
        </p:spPr>
        <p:txBody>
          <a:bodyPr anchor="t" rtlCol="false" tIns="0" lIns="0" bIns="0" rIns="0">
            <a:spAutoFit/>
          </a:bodyPr>
          <a:lstStyle/>
          <a:p>
            <a:pPr algn="just">
              <a:lnSpc>
                <a:spcPts val="8960"/>
              </a:lnSpc>
              <a:spcBef>
                <a:spcPct val="0"/>
              </a:spcBef>
            </a:pPr>
            <a:r>
              <a:rPr lang="en-US" b="true" sz="6400">
                <a:solidFill>
                  <a:srgbClr val="734C29"/>
                </a:solidFill>
                <a:latin typeface="Noto Sans Bold"/>
                <a:ea typeface="Noto Sans Bold"/>
                <a:cs typeface="Noto Sans Bold"/>
                <a:sym typeface="Noto Sans Bold"/>
              </a:rPr>
              <a:t>1. Tổng quan</a:t>
            </a:r>
          </a:p>
        </p:txBody>
      </p:sp>
      <p:sp>
        <p:nvSpPr>
          <p:cNvPr name="Freeform 3" id="3"/>
          <p:cNvSpPr/>
          <p:nvPr/>
        </p:nvSpPr>
        <p:spPr>
          <a:xfrm flipH="false" flipV="false" rot="0">
            <a:off x="6539837" y="132724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461846" y="3883486"/>
            <a:ext cx="4440660" cy="4361401"/>
            <a:chOff x="0" y="0"/>
            <a:chExt cx="1169556" cy="1148682"/>
          </a:xfrm>
        </p:grpSpPr>
        <p:sp>
          <p:nvSpPr>
            <p:cNvPr name="Freeform 5" id="5"/>
            <p:cNvSpPr/>
            <p:nvPr/>
          </p:nvSpPr>
          <p:spPr>
            <a:xfrm flipH="false" flipV="false" rot="0">
              <a:off x="0" y="0"/>
              <a:ext cx="1169556" cy="1148682"/>
            </a:xfrm>
            <a:custGeom>
              <a:avLst/>
              <a:gdLst/>
              <a:ahLst/>
              <a:cxnLst/>
              <a:rect r="r" b="b" t="t" l="l"/>
              <a:pathLst>
                <a:path h="1148682" w="1169556">
                  <a:moveTo>
                    <a:pt x="88914" y="0"/>
                  </a:moveTo>
                  <a:lnTo>
                    <a:pt x="1080642" y="0"/>
                  </a:lnTo>
                  <a:cubicBezTo>
                    <a:pt x="1129748" y="0"/>
                    <a:pt x="1169556" y="39808"/>
                    <a:pt x="1169556" y="88914"/>
                  </a:cubicBezTo>
                  <a:lnTo>
                    <a:pt x="1169556" y="1059767"/>
                  </a:lnTo>
                  <a:cubicBezTo>
                    <a:pt x="1169556" y="1083349"/>
                    <a:pt x="1160189" y="1105965"/>
                    <a:pt x="1143514" y="1122639"/>
                  </a:cubicBezTo>
                  <a:cubicBezTo>
                    <a:pt x="1126839" y="1139314"/>
                    <a:pt x="1104224" y="1148682"/>
                    <a:pt x="1080642" y="1148682"/>
                  </a:cubicBezTo>
                  <a:lnTo>
                    <a:pt x="88914" y="1148682"/>
                  </a:lnTo>
                  <a:cubicBezTo>
                    <a:pt x="65333" y="1148682"/>
                    <a:pt x="42717" y="1139314"/>
                    <a:pt x="26042" y="1122639"/>
                  </a:cubicBezTo>
                  <a:cubicBezTo>
                    <a:pt x="9368" y="1105965"/>
                    <a:pt x="0" y="1083349"/>
                    <a:pt x="0" y="1059767"/>
                  </a:cubicBezTo>
                  <a:lnTo>
                    <a:pt x="0" y="88914"/>
                  </a:lnTo>
                  <a:cubicBezTo>
                    <a:pt x="0" y="65333"/>
                    <a:pt x="9368" y="42717"/>
                    <a:pt x="26042" y="26042"/>
                  </a:cubicBezTo>
                  <a:cubicBezTo>
                    <a:pt x="42717" y="9368"/>
                    <a:pt x="65333" y="0"/>
                    <a:pt x="88914" y="0"/>
                  </a:cubicBezTo>
                  <a:close/>
                </a:path>
              </a:pathLst>
            </a:custGeom>
            <a:solidFill>
              <a:srgbClr val="FFFFFF"/>
            </a:solidFill>
            <a:ln w="66675" cap="rnd">
              <a:solidFill>
                <a:srgbClr val="734C29"/>
              </a:solidFill>
              <a:prstDash val="solid"/>
              <a:round/>
            </a:ln>
          </p:spPr>
        </p:sp>
        <p:sp>
          <p:nvSpPr>
            <p:cNvPr name="TextBox 6" id="6"/>
            <p:cNvSpPr txBox="true"/>
            <p:nvPr/>
          </p:nvSpPr>
          <p:spPr>
            <a:xfrm>
              <a:off x="0" y="-57150"/>
              <a:ext cx="1169556" cy="1205832"/>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10831443" y="5035638"/>
            <a:ext cx="5521959" cy="2364728"/>
            <a:chOff x="0" y="0"/>
            <a:chExt cx="1454343" cy="622809"/>
          </a:xfrm>
        </p:grpSpPr>
        <p:sp>
          <p:nvSpPr>
            <p:cNvPr name="Freeform 8" id="8"/>
            <p:cNvSpPr/>
            <p:nvPr/>
          </p:nvSpPr>
          <p:spPr>
            <a:xfrm flipH="false" flipV="false" rot="0">
              <a:off x="0" y="0"/>
              <a:ext cx="1454343" cy="622809"/>
            </a:xfrm>
            <a:custGeom>
              <a:avLst/>
              <a:gdLst/>
              <a:ahLst/>
              <a:cxnLst/>
              <a:rect r="r" b="b" t="t" l="l"/>
              <a:pathLst>
                <a:path h="622809" w="1454343">
                  <a:moveTo>
                    <a:pt x="71503" y="0"/>
                  </a:moveTo>
                  <a:lnTo>
                    <a:pt x="1382840" y="0"/>
                  </a:lnTo>
                  <a:cubicBezTo>
                    <a:pt x="1422330" y="0"/>
                    <a:pt x="1454343" y="32013"/>
                    <a:pt x="1454343" y="71503"/>
                  </a:cubicBezTo>
                  <a:lnTo>
                    <a:pt x="1454343" y="551306"/>
                  </a:lnTo>
                  <a:cubicBezTo>
                    <a:pt x="1454343" y="570270"/>
                    <a:pt x="1446810" y="588457"/>
                    <a:pt x="1433400" y="601866"/>
                  </a:cubicBezTo>
                  <a:cubicBezTo>
                    <a:pt x="1419991" y="615276"/>
                    <a:pt x="1401804" y="622809"/>
                    <a:pt x="1382840" y="622809"/>
                  </a:cubicBezTo>
                  <a:lnTo>
                    <a:pt x="71503" y="622809"/>
                  </a:lnTo>
                  <a:cubicBezTo>
                    <a:pt x="32013" y="622809"/>
                    <a:pt x="0" y="590796"/>
                    <a:pt x="0" y="551306"/>
                  </a:cubicBezTo>
                  <a:lnTo>
                    <a:pt x="0" y="71503"/>
                  </a:lnTo>
                  <a:cubicBezTo>
                    <a:pt x="0" y="32013"/>
                    <a:pt x="32013" y="0"/>
                    <a:pt x="71503" y="0"/>
                  </a:cubicBezTo>
                  <a:close/>
                </a:path>
              </a:pathLst>
            </a:custGeom>
            <a:solidFill>
              <a:srgbClr val="FFFFFF"/>
            </a:solidFill>
            <a:ln w="66675" cap="rnd">
              <a:solidFill>
                <a:srgbClr val="734C29"/>
              </a:solidFill>
              <a:prstDash val="solid"/>
              <a:round/>
            </a:ln>
          </p:spPr>
        </p:sp>
        <p:sp>
          <p:nvSpPr>
            <p:cNvPr name="TextBox 9" id="9"/>
            <p:cNvSpPr txBox="true"/>
            <p:nvPr/>
          </p:nvSpPr>
          <p:spPr>
            <a:xfrm>
              <a:off x="0" y="-57150"/>
              <a:ext cx="1454343" cy="679959"/>
            </a:xfrm>
            <a:prstGeom prst="rect">
              <a:avLst/>
            </a:prstGeom>
          </p:spPr>
          <p:txBody>
            <a:bodyPr anchor="ctr" rtlCol="false" tIns="50800" lIns="50800" bIns="50800" rIns="50800"/>
            <a:lstStyle/>
            <a:p>
              <a:pPr algn="ctr">
                <a:lnSpc>
                  <a:spcPts val="3640"/>
                </a:lnSpc>
              </a:pPr>
            </a:p>
          </p:txBody>
        </p:sp>
      </p:grpSp>
      <p:sp>
        <p:nvSpPr>
          <p:cNvPr name="Freeform 10" id="10"/>
          <p:cNvSpPr/>
          <p:nvPr/>
        </p:nvSpPr>
        <p:spPr>
          <a:xfrm flipH="false" flipV="false" rot="0">
            <a:off x="7493056" y="5329645"/>
            <a:ext cx="2750564" cy="1559554"/>
          </a:xfrm>
          <a:custGeom>
            <a:avLst/>
            <a:gdLst/>
            <a:ahLst/>
            <a:cxnLst/>
            <a:rect r="r" b="b" t="t" l="l"/>
            <a:pathLst>
              <a:path h="1559554" w="2750564">
                <a:moveTo>
                  <a:pt x="0" y="0"/>
                </a:moveTo>
                <a:lnTo>
                  <a:pt x="2750564" y="0"/>
                </a:lnTo>
                <a:lnTo>
                  <a:pt x="2750564" y="1559554"/>
                </a:lnTo>
                <a:lnTo>
                  <a:pt x="0" y="1559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2752067" y="4228119"/>
            <a:ext cx="3860218" cy="3638550"/>
          </a:xfrm>
          <a:prstGeom prst="rect">
            <a:avLst/>
          </a:prstGeom>
        </p:spPr>
        <p:txBody>
          <a:bodyPr anchor="t" rtlCol="false" tIns="0" lIns="0" bIns="0" rIns="0">
            <a:spAutoFit/>
          </a:bodyPr>
          <a:lstStyle/>
          <a:p>
            <a:pPr algn="just">
              <a:lnSpc>
                <a:spcPts val="4199"/>
              </a:lnSpc>
              <a:spcBef>
                <a:spcPct val="0"/>
              </a:spcBef>
            </a:pPr>
            <a:r>
              <a:rPr lang="en-US" b="true" sz="2999">
                <a:solidFill>
                  <a:srgbClr val="000002"/>
                </a:solidFill>
                <a:latin typeface="Muli Bold"/>
                <a:ea typeface="Muli Bold"/>
                <a:cs typeface="Muli Bold"/>
                <a:sym typeface="Muli Bold"/>
              </a:rPr>
              <a:t>Đầu vào:</a:t>
            </a:r>
            <a:r>
              <a:rPr lang="en-US" sz="2999">
                <a:solidFill>
                  <a:srgbClr val="000002"/>
                </a:solidFill>
                <a:latin typeface="Muli"/>
                <a:ea typeface="Muli"/>
                <a:cs typeface="Muli"/>
                <a:sym typeface="Muli"/>
              </a:rPr>
              <a:t> Gồm thông tin về học kỳ, sinh viên và môn học, bao gồm danh sách môn học đã đăng ký, điểm số các kỳ trước và đặc điểm môn học.</a:t>
            </a:r>
          </a:p>
        </p:txBody>
      </p:sp>
      <p:sp>
        <p:nvSpPr>
          <p:cNvPr name="TextBox 12" id="12"/>
          <p:cNvSpPr txBox="true"/>
          <p:nvPr/>
        </p:nvSpPr>
        <p:spPr>
          <a:xfrm rot="0">
            <a:off x="11197088" y="5395396"/>
            <a:ext cx="4790670" cy="1581150"/>
          </a:xfrm>
          <a:prstGeom prst="rect">
            <a:avLst/>
          </a:prstGeom>
        </p:spPr>
        <p:txBody>
          <a:bodyPr anchor="t" rtlCol="false" tIns="0" lIns="0" bIns="0" rIns="0">
            <a:spAutoFit/>
          </a:bodyPr>
          <a:lstStyle/>
          <a:p>
            <a:pPr algn="just">
              <a:lnSpc>
                <a:spcPts val="4200"/>
              </a:lnSpc>
              <a:spcBef>
                <a:spcPct val="0"/>
              </a:spcBef>
            </a:pPr>
            <a:r>
              <a:rPr lang="en-US" b="true" sz="3000">
                <a:solidFill>
                  <a:srgbClr val="000002"/>
                </a:solidFill>
                <a:latin typeface="Muli Bold"/>
                <a:ea typeface="Muli Bold"/>
                <a:cs typeface="Muli Bold"/>
                <a:sym typeface="Muli Bold"/>
              </a:rPr>
              <a:t>Đầu ra:</a:t>
            </a:r>
            <a:r>
              <a:rPr lang="en-US" sz="3000">
                <a:solidFill>
                  <a:srgbClr val="000002"/>
                </a:solidFill>
                <a:latin typeface="Muli"/>
                <a:ea typeface="Muli"/>
                <a:cs typeface="Muli"/>
                <a:sym typeface="Muli"/>
              </a:rPr>
              <a:t> </a:t>
            </a:r>
            <a:r>
              <a:rPr lang="en-US" b="true" sz="3000">
                <a:solidFill>
                  <a:srgbClr val="D86E47"/>
                </a:solidFill>
                <a:latin typeface="Muli Bold"/>
                <a:ea typeface="Muli Bold"/>
                <a:cs typeface="Muli Bold"/>
                <a:sym typeface="Muli Bold"/>
              </a:rPr>
              <a:t>Dự đoán điểm của sinh viên cho các môn trong kỳ học tiếp theo.</a:t>
            </a:r>
          </a:p>
        </p:txBody>
      </p:sp>
      <p:grpSp>
        <p:nvGrpSpPr>
          <p:cNvPr name="Group 13" id="13"/>
          <p:cNvGrpSpPr/>
          <p:nvPr/>
        </p:nvGrpSpPr>
        <p:grpSpPr>
          <a:xfrm rot="0">
            <a:off x="952873" y="2238587"/>
            <a:ext cx="4698303" cy="818779"/>
            <a:chOff x="0" y="0"/>
            <a:chExt cx="1237413" cy="215645"/>
          </a:xfrm>
        </p:grpSpPr>
        <p:sp>
          <p:nvSpPr>
            <p:cNvPr name="Freeform 14" id="14"/>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15" id="15"/>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TextBox 16" id="16"/>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Phát biểu bài toán</a:t>
            </a:r>
          </a:p>
        </p:txBody>
      </p:sp>
    </p:spTree>
  </p:cSld>
  <p:clrMapOvr>
    <a:masterClrMapping/>
  </p:clrMapOvr>
  <p:transition spd="fast">
    <p:fade/>
  </p:transition>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864860"/>
            <a:ext cx="4743889" cy="1314079"/>
            <a:chOff x="0" y="0"/>
            <a:chExt cx="1249419" cy="346095"/>
          </a:xfrm>
        </p:grpSpPr>
        <p:sp>
          <p:nvSpPr>
            <p:cNvPr name="Freeform 3" id="3"/>
            <p:cNvSpPr/>
            <p:nvPr/>
          </p:nvSpPr>
          <p:spPr>
            <a:xfrm flipH="false" flipV="false" rot="0">
              <a:off x="0" y="0"/>
              <a:ext cx="1249419" cy="346095"/>
            </a:xfrm>
            <a:custGeom>
              <a:avLst/>
              <a:gdLst/>
              <a:ahLst/>
              <a:cxnLst/>
              <a:rect r="r" b="b" t="t" l="l"/>
              <a:pathLst>
                <a:path h="346095" w="1249419">
                  <a:moveTo>
                    <a:pt x="83231" y="0"/>
                  </a:moveTo>
                  <a:lnTo>
                    <a:pt x="1166188" y="0"/>
                  </a:lnTo>
                  <a:cubicBezTo>
                    <a:pt x="1188263" y="0"/>
                    <a:pt x="1209433" y="8769"/>
                    <a:pt x="1225042" y="24378"/>
                  </a:cubicBezTo>
                  <a:cubicBezTo>
                    <a:pt x="1240650" y="39987"/>
                    <a:pt x="1249419" y="61157"/>
                    <a:pt x="1249419" y="83231"/>
                  </a:cubicBezTo>
                  <a:lnTo>
                    <a:pt x="1249419" y="262864"/>
                  </a:lnTo>
                  <a:cubicBezTo>
                    <a:pt x="1249419" y="284938"/>
                    <a:pt x="1240650" y="306108"/>
                    <a:pt x="1225042" y="321717"/>
                  </a:cubicBezTo>
                  <a:cubicBezTo>
                    <a:pt x="1209433" y="337326"/>
                    <a:pt x="1188263" y="346095"/>
                    <a:pt x="1166188" y="346095"/>
                  </a:cubicBezTo>
                  <a:lnTo>
                    <a:pt x="83231" y="346095"/>
                  </a:lnTo>
                  <a:cubicBezTo>
                    <a:pt x="61157" y="346095"/>
                    <a:pt x="39987" y="337326"/>
                    <a:pt x="24378" y="321717"/>
                  </a:cubicBezTo>
                  <a:cubicBezTo>
                    <a:pt x="8769" y="306108"/>
                    <a:pt x="0" y="284938"/>
                    <a:pt x="0" y="262864"/>
                  </a:cubicBezTo>
                  <a:lnTo>
                    <a:pt x="0" y="83231"/>
                  </a:lnTo>
                  <a:cubicBezTo>
                    <a:pt x="0" y="61157"/>
                    <a:pt x="8769" y="39987"/>
                    <a:pt x="24378" y="24378"/>
                  </a:cubicBezTo>
                  <a:cubicBezTo>
                    <a:pt x="39987" y="8769"/>
                    <a:pt x="61157" y="0"/>
                    <a:pt x="83231"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49419" cy="40324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3580286" y="3599681"/>
            <a:ext cx="11127429" cy="3087638"/>
          </a:xfrm>
          <a:custGeom>
            <a:avLst/>
            <a:gdLst/>
            <a:ahLst/>
            <a:cxnLst/>
            <a:rect r="r" b="b" t="t" l="l"/>
            <a:pathLst>
              <a:path h="3087638" w="11127429">
                <a:moveTo>
                  <a:pt x="0" y="0"/>
                </a:moveTo>
                <a:lnTo>
                  <a:pt x="11127428" y="0"/>
                </a:lnTo>
                <a:lnTo>
                  <a:pt x="11127428" y="3087638"/>
                </a:lnTo>
                <a:lnTo>
                  <a:pt x="0" y="3087638"/>
                </a:lnTo>
                <a:lnTo>
                  <a:pt x="0" y="0"/>
                </a:lnTo>
                <a:close/>
              </a:path>
            </a:pathLst>
          </a:custGeom>
          <a:blipFill>
            <a:blip r:embed="rId2"/>
            <a:stretch>
              <a:fillRect l="0" t="0" r="0" b="0"/>
            </a:stretch>
          </a:blipFill>
        </p:spPr>
      </p:sp>
      <p:sp>
        <p:nvSpPr>
          <p:cNvPr name="TextBox 6" id="6"/>
          <p:cNvSpPr txBox="true"/>
          <p:nvPr/>
        </p:nvSpPr>
        <p:spPr>
          <a:xfrm rot="0">
            <a:off x="1038225" y="962025"/>
            <a:ext cx="15045568" cy="629918"/>
          </a:xfrm>
          <a:prstGeom prst="rect">
            <a:avLst/>
          </a:prstGeom>
        </p:spPr>
        <p:txBody>
          <a:bodyPr anchor="t" rtlCol="false" tIns="0" lIns="0" bIns="0" rIns="0">
            <a:spAutoFit/>
          </a:bodyPr>
          <a:lstStyle/>
          <a:p>
            <a:pPr algn="just">
              <a:lnSpc>
                <a:spcPts val="5180"/>
              </a:lnSpc>
              <a:spcBef>
                <a:spcPct val="0"/>
              </a:spcBef>
            </a:pPr>
            <a:r>
              <a:rPr lang="en-US" b="true" sz="3700">
                <a:solidFill>
                  <a:srgbClr val="734C29"/>
                </a:solidFill>
                <a:latin typeface="Noto Sans Bold"/>
                <a:ea typeface="Noto Sans Bold"/>
                <a:cs typeface="Noto Sans Bold"/>
                <a:sym typeface="Noto Sans Bold"/>
              </a:rPr>
              <a:t>2.5 Khai thác dữ liệu mạng</a:t>
            </a:r>
          </a:p>
        </p:txBody>
      </p:sp>
      <p:sp>
        <p:nvSpPr>
          <p:cNvPr name="TextBox 7" id="7"/>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8" id="8"/>
          <p:cNvSpPr txBox="true"/>
          <p:nvPr/>
        </p:nvSpPr>
        <p:spPr>
          <a:xfrm rot="0">
            <a:off x="3244809" y="7320871"/>
            <a:ext cx="12155157" cy="2582545"/>
          </a:xfrm>
          <a:prstGeom prst="rect">
            <a:avLst/>
          </a:prstGeom>
        </p:spPr>
        <p:txBody>
          <a:bodyPr anchor="t" rtlCol="false" tIns="0" lIns="0" bIns="0" rIns="0">
            <a:spAutoFit/>
          </a:bodyPr>
          <a:lstStyle/>
          <a:p>
            <a:pPr algn="just" marL="561341" indent="-280670" lvl="1">
              <a:lnSpc>
                <a:spcPts val="4160"/>
              </a:lnSpc>
              <a:buFont typeface="Arial"/>
              <a:buChar char="•"/>
            </a:pPr>
            <a:r>
              <a:rPr lang="en-US" sz="2600">
                <a:solidFill>
                  <a:srgbClr val="000000"/>
                </a:solidFill>
                <a:latin typeface="Muli"/>
                <a:ea typeface="Muli"/>
                <a:cs typeface="Muli"/>
                <a:sym typeface="Muli"/>
              </a:rPr>
              <a:t>Kết quả </a:t>
            </a:r>
            <a:r>
              <a:rPr lang="en-US" b="true" sz="2600">
                <a:solidFill>
                  <a:srgbClr val="000000"/>
                </a:solidFill>
                <a:latin typeface="Muli Bold"/>
                <a:ea typeface="Muli Bold"/>
                <a:cs typeface="Muli Bold"/>
                <a:sym typeface="Muli Bold"/>
              </a:rPr>
              <a:t>k-fold cross validation</a:t>
            </a:r>
            <a:r>
              <a:rPr lang="en-US" sz="2600">
                <a:solidFill>
                  <a:srgbClr val="000000"/>
                </a:solidFill>
                <a:latin typeface="Muli"/>
                <a:ea typeface="Muli"/>
                <a:cs typeface="Muli"/>
                <a:sym typeface="Muli"/>
              </a:rPr>
              <a:t> không thấy overfitting, độ lệch chuẩn thấp và Average Accuracy ổn định.</a:t>
            </a:r>
          </a:p>
          <a:p>
            <a:pPr algn="just" marL="561341" indent="-280670" lvl="1">
              <a:lnSpc>
                <a:spcPts val="4160"/>
              </a:lnSpc>
              <a:buFont typeface="Arial"/>
              <a:buChar char="•"/>
            </a:pPr>
            <a:r>
              <a:rPr lang="en-US" sz="2600">
                <a:solidFill>
                  <a:srgbClr val="000000"/>
                </a:solidFill>
                <a:latin typeface="Muli"/>
                <a:ea typeface="Muli"/>
                <a:cs typeface="Muli"/>
                <a:sym typeface="Muli"/>
              </a:rPr>
              <a:t>Random Forest và XGBoost hiệu suất cao, ổn định.</a:t>
            </a:r>
          </a:p>
          <a:p>
            <a:pPr algn="just" marL="561341" indent="-280670" lvl="1">
              <a:lnSpc>
                <a:spcPts val="4160"/>
              </a:lnSpc>
              <a:buFont typeface="Arial"/>
              <a:buChar char="•"/>
            </a:pPr>
            <a:r>
              <a:rPr lang="en-US" sz="2600">
                <a:solidFill>
                  <a:srgbClr val="000000"/>
                </a:solidFill>
                <a:latin typeface="Muli"/>
                <a:ea typeface="Muli"/>
                <a:cs typeface="Muli"/>
                <a:sym typeface="Muli"/>
              </a:rPr>
              <a:t>AdaBoost cải thiện ít hơn.</a:t>
            </a:r>
          </a:p>
          <a:p>
            <a:pPr algn="just" marL="561341" indent="-280670" lvl="1">
              <a:lnSpc>
                <a:spcPts val="4160"/>
              </a:lnSpc>
              <a:buFont typeface="Arial"/>
              <a:buChar char="•"/>
            </a:pPr>
            <a:r>
              <a:rPr lang="en-US" sz="2600">
                <a:solidFill>
                  <a:srgbClr val="000000"/>
                </a:solidFill>
                <a:latin typeface="Muli"/>
                <a:ea typeface="Muli"/>
                <a:cs typeface="Muli"/>
                <a:sym typeface="Muli"/>
              </a:rPr>
              <a:t>SVM giảm độ chính xác, không khai thác tốt cấu trúc phi tuyến của dữ liệu.</a:t>
            </a:r>
          </a:p>
        </p:txBody>
      </p:sp>
      <p:sp>
        <p:nvSpPr>
          <p:cNvPr name="TextBox 9" id="9"/>
          <p:cNvSpPr txBox="true"/>
          <p:nvPr/>
        </p:nvSpPr>
        <p:spPr>
          <a:xfrm rot="0">
            <a:off x="1137333" y="1969450"/>
            <a:ext cx="4526622" cy="1047750"/>
          </a:xfrm>
          <a:prstGeom prst="rect">
            <a:avLst/>
          </a:prstGeom>
        </p:spPr>
        <p:txBody>
          <a:bodyPr anchor="t" rtlCol="false" tIns="0" lIns="0" bIns="0" rIns="0">
            <a:spAutoFit/>
          </a:bodyPr>
          <a:lstStyle/>
          <a:p>
            <a:pPr algn="ctr">
              <a:lnSpc>
                <a:spcPts val="4200"/>
              </a:lnSpc>
            </a:pPr>
            <a:r>
              <a:rPr lang="en-US" b="true" sz="3000">
                <a:solidFill>
                  <a:srgbClr val="FFFFFF"/>
                </a:solidFill>
                <a:latin typeface="Muli Bold"/>
                <a:ea typeface="Muli Bold"/>
                <a:cs typeface="Muli Bold"/>
                <a:sym typeface="Muli Bold"/>
              </a:rPr>
              <a:t>Kiểm tra overfitting - Machine Learning</a:t>
            </a:r>
          </a:p>
        </p:txBody>
      </p:sp>
    </p:spTree>
  </p:cSld>
  <p:clrMapOvr>
    <a:masterClrMapping/>
  </p:clrMapOvr>
  <p:transition spd="fast">
    <p:fade/>
  </p:transition>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864860"/>
            <a:ext cx="4743889" cy="1314079"/>
            <a:chOff x="0" y="0"/>
            <a:chExt cx="1249419" cy="346095"/>
          </a:xfrm>
        </p:grpSpPr>
        <p:sp>
          <p:nvSpPr>
            <p:cNvPr name="Freeform 3" id="3"/>
            <p:cNvSpPr/>
            <p:nvPr/>
          </p:nvSpPr>
          <p:spPr>
            <a:xfrm flipH="false" flipV="false" rot="0">
              <a:off x="0" y="0"/>
              <a:ext cx="1249419" cy="346095"/>
            </a:xfrm>
            <a:custGeom>
              <a:avLst/>
              <a:gdLst/>
              <a:ahLst/>
              <a:cxnLst/>
              <a:rect r="r" b="b" t="t" l="l"/>
              <a:pathLst>
                <a:path h="346095" w="1249419">
                  <a:moveTo>
                    <a:pt x="83231" y="0"/>
                  </a:moveTo>
                  <a:lnTo>
                    <a:pt x="1166188" y="0"/>
                  </a:lnTo>
                  <a:cubicBezTo>
                    <a:pt x="1188263" y="0"/>
                    <a:pt x="1209433" y="8769"/>
                    <a:pt x="1225042" y="24378"/>
                  </a:cubicBezTo>
                  <a:cubicBezTo>
                    <a:pt x="1240650" y="39987"/>
                    <a:pt x="1249419" y="61157"/>
                    <a:pt x="1249419" y="83231"/>
                  </a:cubicBezTo>
                  <a:lnTo>
                    <a:pt x="1249419" y="262864"/>
                  </a:lnTo>
                  <a:cubicBezTo>
                    <a:pt x="1249419" y="284938"/>
                    <a:pt x="1240650" y="306108"/>
                    <a:pt x="1225042" y="321717"/>
                  </a:cubicBezTo>
                  <a:cubicBezTo>
                    <a:pt x="1209433" y="337326"/>
                    <a:pt x="1188263" y="346095"/>
                    <a:pt x="1166188" y="346095"/>
                  </a:cubicBezTo>
                  <a:lnTo>
                    <a:pt x="83231" y="346095"/>
                  </a:lnTo>
                  <a:cubicBezTo>
                    <a:pt x="61157" y="346095"/>
                    <a:pt x="39987" y="337326"/>
                    <a:pt x="24378" y="321717"/>
                  </a:cubicBezTo>
                  <a:cubicBezTo>
                    <a:pt x="8769" y="306108"/>
                    <a:pt x="0" y="284938"/>
                    <a:pt x="0" y="262864"/>
                  </a:cubicBezTo>
                  <a:lnTo>
                    <a:pt x="0" y="83231"/>
                  </a:lnTo>
                  <a:cubicBezTo>
                    <a:pt x="0" y="61157"/>
                    <a:pt x="8769" y="39987"/>
                    <a:pt x="24378" y="24378"/>
                  </a:cubicBezTo>
                  <a:cubicBezTo>
                    <a:pt x="39987" y="8769"/>
                    <a:pt x="61157" y="0"/>
                    <a:pt x="83231"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49419" cy="40324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7831061" y="2521900"/>
            <a:ext cx="9428239" cy="5715870"/>
          </a:xfrm>
          <a:custGeom>
            <a:avLst/>
            <a:gdLst/>
            <a:ahLst/>
            <a:cxnLst/>
            <a:rect r="r" b="b" t="t" l="l"/>
            <a:pathLst>
              <a:path h="5715870" w="9428239">
                <a:moveTo>
                  <a:pt x="0" y="0"/>
                </a:moveTo>
                <a:lnTo>
                  <a:pt x="9428239" y="0"/>
                </a:lnTo>
                <a:lnTo>
                  <a:pt x="9428239" y="5715869"/>
                </a:lnTo>
                <a:lnTo>
                  <a:pt x="0" y="5715869"/>
                </a:lnTo>
                <a:lnTo>
                  <a:pt x="0" y="0"/>
                </a:lnTo>
                <a:close/>
              </a:path>
            </a:pathLst>
          </a:custGeom>
          <a:blipFill>
            <a:blip r:embed="rId2"/>
            <a:stretch>
              <a:fillRect l="0" t="0" r="0" b="0"/>
            </a:stretch>
          </a:blipFill>
        </p:spPr>
      </p:sp>
      <p:sp>
        <p:nvSpPr>
          <p:cNvPr name="TextBox 6" id="6"/>
          <p:cNvSpPr txBox="true"/>
          <p:nvPr/>
        </p:nvSpPr>
        <p:spPr>
          <a:xfrm rot="0">
            <a:off x="1038225" y="962025"/>
            <a:ext cx="15045568" cy="629918"/>
          </a:xfrm>
          <a:prstGeom prst="rect">
            <a:avLst/>
          </a:prstGeom>
        </p:spPr>
        <p:txBody>
          <a:bodyPr anchor="t" rtlCol="false" tIns="0" lIns="0" bIns="0" rIns="0">
            <a:spAutoFit/>
          </a:bodyPr>
          <a:lstStyle/>
          <a:p>
            <a:pPr algn="just">
              <a:lnSpc>
                <a:spcPts val="5180"/>
              </a:lnSpc>
              <a:spcBef>
                <a:spcPct val="0"/>
              </a:spcBef>
            </a:pPr>
            <a:r>
              <a:rPr lang="en-US" b="true" sz="3700">
                <a:solidFill>
                  <a:srgbClr val="734C29"/>
                </a:solidFill>
                <a:latin typeface="Noto Sans Bold"/>
                <a:ea typeface="Noto Sans Bold"/>
                <a:cs typeface="Noto Sans Bold"/>
                <a:sym typeface="Noto Sans Bold"/>
              </a:rPr>
              <a:t>2.5 Khai thác dữ liệu mạng</a:t>
            </a:r>
          </a:p>
        </p:txBody>
      </p:sp>
      <p:sp>
        <p:nvSpPr>
          <p:cNvPr name="TextBox 7" id="7"/>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8" id="8"/>
          <p:cNvSpPr txBox="true"/>
          <p:nvPr/>
        </p:nvSpPr>
        <p:spPr>
          <a:xfrm rot="0">
            <a:off x="1137333" y="4560220"/>
            <a:ext cx="5892176" cy="4511675"/>
          </a:xfrm>
          <a:prstGeom prst="rect">
            <a:avLst/>
          </a:prstGeom>
        </p:spPr>
        <p:txBody>
          <a:bodyPr anchor="t" rtlCol="false" tIns="0" lIns="0" bIns="0" rIns="0">
            <a:spAutoFit/>
          </a:bodyPr>
          <a:lstStyle/>
          <a:p>
            <a:pPr algn="just" marL="539751" indent="-269876" lvl="1">
              <a:lnSpc>
                <a:spcPts val="4000"/>
              </a:lnSpc>
              <a:buFont typeface="Arial"/>
              <a:buChar char="•"/>
            </a:pPr>
            <a:r>
              <a:rPr lang="en-US" sz="2500">
                <a:solidFill>
                  <a:srgbClr val="000000"/>
                </a:solidFill>
                <a:latin typeface="Muli"/>
                <a:ea typeface="Muli"/>
                <a:cs typeface="Muli"/>
                <a:sym typeface="Muli"/>
              </a:rPr>
              <a:t>Tập train: accuracy tăng từ 51.66% lên 70.14%</a:t>
            </a:r>
          </a:p>
          <a:p>
            <a:pPr algn="just" marL="539751" indent="-269876" lvl="1">
              <a:lnSpc>
                <a:spcPts val="4000"/>
              </a:lnSpc>
              <a:buFont typeface="Arial"/>
              <a:buChar char="•"/>
            </a:pPr>
            <a:r>
              <a:rPr lang="en-US" sz="2500">
                <a:solidFill>
                  <a:srgbClr val="000000"/>
                </a:solidFill>
                <a:latin typeface="Muli"/>
                <a:ea typeface="Muli"/>
                <a:cs typeface="Muli"/>
                <a:sym typeface="Muli"/>
              </a:rPr>
              <a:t>Tập validation: accuracy tăng từ 53.2% lên 65.98%</a:t>
            </a:r>
          </a:p>
          <a:p>
            <a:pPr algn="just" marL="539751" indent="-269876" lvl="1">
              <a:lnSpc>
                <a:spcPts val="4000"/>
              </a:lnSpc>
              <a:buFont typeface="Arial"/>
              <a:buChar char="•"/>
            </a:pPr>
            <a:r>
              <a:rPr lang="en-US" sz="2500">
                <a:solidFill>
                  <a:srgbClr val="000000"/>
                </a:solidFill>
                <a:latin typeface="Muli"/>
                <a:ea typeface="Muli"/>
                <a:cs typeface="Muli"/>
                <a:sym typeface="Muli"/>
              </a:rPr>
              <a:t>Biến động nhẹ giữa các epoch (ví dụ: giảm xuống 61.21% ở epoch 11).</a:t>
            </a:r>
          </a:p>
          <a:p>
            <a:pPr algn="just" marL="539751" indent="-269876" lvl="1">
              <a:lnSpc>
                <a:spcPts val="4000"/>
              </a:lnSpc>
              <a:buFont typeface="Arial"/>
              <a:buChar char="•"/>
            </a:pPr>
            <a:r>
              <a:rPr lang="en-US" sz="2500">
                <a:solidFill>
                  <a:srgbClr val="000000"/>
                </a:solidFill>
                <a:latin typeface="Muli"/>
                <a:ea typeface="Muli"/>
                <a:cs typeface="Muli"/>
                <a:sym typeface="Muli"/>
              </a:rPr>
              <a:t>Dấu hiệu overfitting nhẹ khi chênh lệch giữa train và validation chỉ ~5-10%.</a:t>
            </a:r>
          </a:p>
        </p:txBody>
      </p:sp>
      <p:sp>
        <p:nvSpPr>
          <p:cNvPr name="TextBox 9" id="9"/>
          <p:cNvSpPr txBox="true"/>
          <p:nvPr/>
        </p:nvSpPr>
        <p:spPr>
          <a:xfrm rot="0">
            <a:off x="1137333" y="1969450"/>
            <a:ext cx="4526622" cy="1047750"/>
          </a:xfrm>
          <a:prstGeom prst="rect">
            <a:avLst/>
          </a:prstGeom>
        </p:spPr>
        <p:txBody>
          <a:bodyPr anchor="t" rtlCol="false" tIns="0" lIns="0" bIns="0" rIns="0">
            <a:spAutoFit/>
          </a:bodyPr>
          <a:lstStyle/>
          <a:p>
            <a:pPr algn="ctr">
              <a:lnSpc>
                <a:spcPts val="4200"/>
              </a:lnSpc>
            </a:pPr>
            <a:r>
              <a:rPr lang="en-US" sz="3000" b="true">
                <a:solidFill>
                  <a:srgbClr val="FFFFFF"/>
                </a:solidFill>
                <a:latin typeface="Muli Bold"/>
                <a:ea typeface="Muli Bold"/>
                <a:cs typeface="Muli Bold"/>
                <a:sym typeface="Muli Bold"/>
              </a:rPr>
              <a:t>Kết quả thực nghiệm</a:t>
            </a:r>
          </a:p>
          <a:p>
            <a:pPr algn="ctr">
              <a:lnSpc>
                <a:spcPts val="4200"/>
              </a:lnSpc>
            </a:pPr>
            <a:r>
              <a:rPr lang="en-US" b="true" sz="3000">
                <a:solidFill>
                  <a:srgbClr val="FFFFFF"/>
                </a:solidFill>
                <a:latin typeface="Muli Bold"/>
                <a:ea typeface="Muli Bold"/>
                <a:cs typeface="Muli Bold"/>
                <a:sym typeface="Muli Bold"/>
              </a:rPr>
              <a:t>Deep Learning</a:t>
            </a:r>
          </a:p>
        </p:txBody>
      </p:sp>
      <p:sp>
        <p:nvSpPr>
          <p:cNvPr name="TextBox 10" id="10"/>
          <p:cNvSpPr txBox="true"/>
          <p:nvPr/>
        </p:nvSpPr>
        <p:spPr>
          <a:xfrm rot="0">
            <a:off x="1137333" y="3569620"/>
            <a:ext cx="5892176" cy="552450"/>
          </a:xfrm>
          <a:prstGeom prst="rect">
            <a:avLst/>
          </a:prstGeom>
        </p:spPr>
        <p:txBody>
          <a:bodyPr anchor="t" rtlCol="false" tIns="0" lIns="0" bIns="0" rIns="0">
            <a:spAutoFit/>
          </a:bodyPr>
          <a:lstStyle/>
          <a:p>
            <a:pPr algn="just">
              <a:lnSpc>
                <a:spcPts val="4799"/>
              </a:lnSpc>
            </a:pPr>
            <a:r>
              <a:rPr lang="en-US" b="true" sz="2999">
                <a:solidFill>
                  <a:srgbClr val="000000"/>
                </a:solidFill>
                <a:latin typeface="Muli Bold"/>
                <a:ea typeface="Muli Bold"/>
                <a:cs typeface="Muli Bold"/>
                <a:sym typeface="Muli Bold"/>
              </a:rPr>
              <a:t>Feed Forward Neural Network</a:t>
            </a:r>
          </a:p>
        </p:txBody>
      </p:sp>
    </p:spTree>
  </p:cSld>
  <p:clrMapOvr>
    <a:masterClrMapping/>
  </p:clrMapOvr>
  <p:transition spd="fast">
    <p:fade/>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864860"/>
            <a:ext cx="4743889" cy="1314079"/>
            <a:chOff x="0" y="0"/>
            <a:chExt cx="1249419" cy="346095"/>
          </a:xfrm>
        </p:grpSpPr>
        <p:sp>
          <p:nvSpPr>
            <p:cNvPr name="Freeform 3" id="3"/>
            <p:cNvSpPr/>
            <p:nvPr/>
          </p:nvSpPr>
          <p:spPr>
            <a:xfrm flipH="false" flipV="false" rot="0">
              <a:off x="0" y="0"/>
              <a:ext cx="1249419" cy="346095"/>
            </a:xfrm>
            <a:custGeom>
              <a:avLst/>
              <a:gdLst/>
              <a:ahLst/>
              <a:cxnLst/>
              <a:rect r="r" b="b" t="t" l="l"/>
              <a:pathLst>
                <a:path h="346095" w="1249419">
                  <a:moveTo>
                    <a:pt x="83231" y="0"/>
                  </a:moveTo>
                  <a:lnTo>
                    <a:pt x="1166188" y="0"/>
                  </a:lnTo>
                  <a:cubicBezTo>
                    <a:pt x="1188263" y="0"/>
                    <a:pt x="1209433" y="8769"/>
                    <a:pt x="1225042" y="24378"/>
                  </a:cubicBezTo>
                  <a:cubicBezTo>
                    <a:pt x="1240650" y="39987"/>
                    <a:pt x="1249419" y="61157"/>
                    <a:pt x="1249419" y="83231"/>
                  </a:cubicBezTo>
                  <a:lnTo>
                    <a:pt x="1249419" y="262864"/>
                  </a:lnTo>
                  <a:cubicBezTo>
                    <a:pt x="1249419" y="284938"/>
                    <a:pt x="1240650" y="306108"/>
                    <a:pt x="1225042" y="321717"/>
                  </a:cubicBezTo>
                  <a:cubicBezTo>
                    <a:pt x="1209433" y="337326"/>
                    <a:pt x="1188263" y="346095"/>
                    <a:pt x="1166188" y="346095"/>
                  </a:cubicBezTo>
                  <a:lnTo>
                    <a:pt x="83231" y="346095"/>
                  </a:lnTo>
                  <a:cubicBezTo>
                    <a:pt x="61157" y="346095"/>
                    <a:pt x="39987" y="337326"/>
                    <a:pt x="24378" y="321717"/>
                  </a:cubicBezTo>
                  <a:cubicBezTo>
                    <a:pt x="8769" y="306108"/>
                    <a:pt x="0" y="284938"/>
                    <a:pt x="0" y="262864"/>
                  </a:cubicBezTo>
                  <a:lnTo>
                    <a:pt x="0" y="83231"/>
                  </a:lnTo>
                  <a:cubicBezTo>
                    <a:pt x="0" y="61157"/>
                    <a:pt x="8769" y="39987"/>
                    <a:pt x="24378" y="24378"/>
                  </a:cubicBezTo>
                  <a:cubicBezTo>
                    <a:pt x="39987" y="8769"/>
                    <a:pt x="61157" y="0"/>
                    <a:pt x="83231"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49419" cy="40324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8231750" y="2658432"/>
            <a:ext cx="9448114" cy="5448605"/>
          </a:xfrm>
          <a:custGeom>
            <a:avLst/>
            <a:gdLst/>
            <a:ahLst/>
            <a:cxnLst/>
            <a:rect r="r" b="b" t="t" l="l"/>
            <a:pathLst>
              <a:path h="5448605" w="9448114">
                <a:moveTo>
                  <a:pt x="0" y="0"/>
                </a:moveTo>
                <a:lnTo>
                  <a:pt x="9448114" y="0"/>
                </a:lnTo>
                <a:lnTo>
                  <a:pt x="9448114" y="5448605"/>
                </a:lnTo>
                <a:lnTo>
                  <a:pt x="0" y="5448605"/>
                </a:lnTo>
                <a:lnTo>
                  <a:pt x="0" y="0"/>
                </a:lnTo>
                <a:close/>
              </a:path>
            </a:pathLst>
          </a:custGeom>
          <a:blipFill>
            <a:blip r:embed="rId2"/>
            <a:stretch>
              <a:fillRect l="0" t="0" r="0" b="0"/>
            </a:stretch>
          </a:blipFill>
        </p:spPr>
      </p:sp>
      <p:sp>
        <p:nvSpPr>
          <p:cNvPr name="TextBox 6" id="6"/>
          <p:cNvSpPr txBox="true"/>
          <p:nvPr/>
        </p:nvSpPr>
        <p:spPr>
          <a:xfrm rot="0">
            <a:off x="1038225" y="962025"/>
            <a:ext cx="15045568" cy="629918"/>
          </a:xfrm>
          <a:prstGeom prst="rect">
            <a:avLst/>
          </a:prstGeom>
        </p:spPr>
        <p:txBody>
          <a:bodyPr anchor="t" rtlCol="false" tIns="0" lIns="0" bIns="0" rIns="0">
            <a:spAutoFit/>
          </a:bodyPr>
          <a:lstStyle/>
          <a:p>
            <a:pPr algn="just">
              <a:lnSpc>
                <a:spcPts val="5180"/>
              </a:lnSpc>
              <a:spcBef>
                <a:spcPct val="0"/>
              </a:spcBef>
            </a:pPr>
            <a:r>
              <a:rPr lang="en-US" b="true" sz="3700">
                <a:solidFill>
                  <a:srgbClr val="734C29"/>
                </a:solidFill>
                <a:latin typeface="Noto Sans Bold"/>
                <a:ea typeface="Noto Sans Bold"/>
                <a:cs typeface="Noto Sans Bold"/>
                <a:sym typeface="Noto Sans Bold"/>
              </a:rPr>
              <a:t>2.5 Khai thác dữ liệu mạng</a:t>
            </a:r>
          </a:p>
        </p:txBody>
      </p:sp>
      <p:sp>
        <p:nvSpPr>
          <p:cNvPr name="TextBox 7" id="7"/>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8" id="8"/>
          <p:cNvSpPr txBox="true"/>
          <p:nvPr/>
        </p:nvSpPr>
        <p:spPr>
          <a:xfrm rot="0">
            <a:off x="562530" y="4244025"/>
            <a:ext cx="7259812" cy="4348734"/>
          </a:xfrm>
          <a:prstGeom prst="rect">
            <a:avLst/>
          </a:prstGeom>
        </p:spPr>
        <p:txBody>
          <a:bodyPr anchor="t" rtlCol="false" tIns="0" lIns="0" bIns="0" rIns="0">
            <a:spAutoFit/>
          </a:bodyPr>
          <a:lstStyle/>
          <a:p>
            <a:pPr algn="just" marL="518162" indent="-259081" lvl="1">
              <a:lnSpc>
                <a:spcPts val="3840"/>
              </a:lnSpc>
              <a:buFont typeface="Arial"/>
              <a:buChar char="•"/>
            </a:pPr>
            <a:r>
              <a:rPr lang="en-US" sz="2400">
                <a:solidFill>
                  <a:srgbClr val="000000"/>
                </a:solidFill>
                <a:latin typeface="Muli"/>
                <a:ea typeface="Muli"/>
                <a:cs typeface="Muli"/>
                <a:sym typeface="Muli"/>
              </a:rPr>
              <a:t>Train Accuracy và Validation Accuracy đều tăng nhanh ở các Epoch đầu và duy trì ổn định sau khoảng 50 epoch (79%).</a:t>
            </a:r>
          </a:p>
          <a:p>
            <a:pPr algn="just" marL="518162" indent="-259081" lvl="1">
              <a:lnSpc>
                <a:spcPts val="3840"/>
              </a:lnSpc>
              <a:buFont typeface="Arial"/>
              <a:buChar char="•"/>
            </a:pPr>
            <a:r>
              <a:rPr lang="en-US" sz="2400">
                <a:solidFill>
                  <a:srgbClr val="000000"/>
                </a:solidFill>
                <a:latin typeface="Muli"/>
                <a:ea typeface="Muli"/>
                <a:cs typeface="Muli"/>
                <a:sym typeface="Muli"/>
              </a:rPr>
              <a:t>Khoảng cách giữa 2 độ chính xác rất nhỏ, không có hiện tượng overfitting.</a:t>
            </a:r>
          </a:p>
          <a:p>
            <a:pPr algn="just" marL="518162" indent="-259081" lvl="1">
              <a:lnSpc>
                <a:spcPts val="3840"/>
              </a:lnSpc>
              <a:buFont typeface="Arial"/>
              <a:buChar char="•"/>
            </a:pPr>
            <a:r>
              <a:rPr lang="en-US" sz="2400">
                <a:solidFill>
                  <a:srgbClr val="000000"/>
                </a:solidFill>
                <a:latin typeface="Muli"/>
                <a:ea typeface="Muli"/>
                <a:cs typeface="Muli"/>
                <a:sym typeface="Muli"/>
              </a:rPr>
              <a:t>Đường Validation Accuracy gần song song với Train Accuracy, không giảm ở các epoch sau.</a:t>
            </a:r>
          </a:p>
          <a:p>
            <a:pPr algn="just" marL="518162" indent="-259081" lvl="1">
              <a:lnSpc>
                <a:spcPts val="3840"/>
              </a:lnSpc>
              <a:buFont typeface="Arial"/>
              <a:buChar char="•"/>
            </a:pPr>
            <a:r>
              <a:rPr lang="en-US" sz="2400">
                <a:solidFill>
                  <a:srgbClr val="000000"/>
                </a:solidFill>
                <a:latin typeface="Muli"/>
                <a:ea typeface="Muli"/>
                <a:cs typeface="Muli"/>
                <a:sym typeface="Muli"/>
              </a:rPr>
              <a:t>Điều này chứng tỏ mô hình không overfiting.</a:t>
            </a:r>
          </a:p>
          <a:p>
            <a:pPr algn="just">
              <a:lnSpc>
                <a:spcPts val="3936"/>
              </a:lnSpc>
            </a:pPr>
            <a:r>
              <a:rPr lang="en-US" b="true" sz="2400">
                <a:solidFill>
                  <a:srgbClr val="000000"/>
                </a:solidFill>
                <a:latin typeface="Muli Bold"/>
                <a:ea typeface="Muli Bold"/>
                <a:cs typeface="Muli Bold"/>
                <a:sym typeface="Muli Bold"/>
              </a:rPr>
              <a:t>=&gt; Kết luận: GCN tốt hơn FNN</a:t>
            </a:r>
          </a:p>
        </p:txBody>
      </p:sp>
      <p:sp>
        <p:nvSpPr>
          <p:cNvPr name="TextBox 9" id="9"/>
          <p:cNvSpPr txBox="true"/>
          <p:nvPr/>
        </p:nvSpPr>
        <p:spPr>
          <a:xfrm rot="0">
            <a:off x="1137333" y="1969450"/>
            <a:ext cx="4526622" cy="1047750"/>
          </a:xfrm>
          <a:prstGeom prst="rect">
            <a:avLst/>
          </a:prstGeom>
        </p:spPr>
        <p:txBody>
          <a:bodyPr anchor="t" rtlCol="false" tIns="0" lIns="0" bIns="0" rIns="0">
            <a:spAutoFit/>
          </a:bodyPr>
          <a:lstStyle/>
          <a:p>
            <a:pPr algn="ctr">
              <a:lnSpc>
                <a:spcPts val="4200"/>
              </a:lnSpc>
            </a:pPr>
            <a:r>
              <a:rPr lang="en-US" sz="3000" b="true">
                <a:solidFill>
                  <a:srgbClr val="FFFFFF"/>
                </a:solidFill>
                <a:latin typeface="Muli Bold"/>
                <a:ea typeface="Muli Bold"/>
                <a:cs typeface="Muli Bold"/>
                <a:sym typeface="Muli Bold"/>
              </a:rPr>
              <a:t>Kết quả thực nghiệm</a:t>
            </a:r>
          </a:p>
          <a:p>
            <a:pPr algn="ctr">
              <a:lnSpc>
                <a:spcPts val="4200"/>
              </a:lnSpc>
            </a:pPr>
            <a:r>
              <a:rPr lang="en-US" b="true" sz="3000">
                <a:solidFill>
                  <a:srgbClr val="FFFFFF"/>
                </a:solidFill>
                <a:latin typeface="Muli Bold"/>
                <a:ea typeface="Muli Bold"/>
                <a:cs typeface="Muli Bold"/>
                <a:sym typeface="Muli Bold"/>
              </a:rPr>
              <a:t>Deep Learning</a:t>
            </a:r>
          </a:p>
        </p:txBody>
      </p:sp>
      <p:sp>
        <p:nvSpPr>
          <p:cNvPr name="TextBox 10" id="10"/>
          <p:cNvSpPr txBox="true"/>
          <p:nvPr/>
        </p:nvSpPr>
        <p:spPr>
          <a:xfrm rot="0">
            <a:off x="1038225" y="3350389"/>
            <a:ext cx="5892176" cy="552450"/>
          </a:xfrm>
          <a:prstGeom prst="rect">
            <a:avLst/>
          </a:prstGeom>
        </p:spPr>
        <p:txBody>
          <a:bodyPr anchor="t" rtlCol="false" tIns="0" lIns="0" bIns="0" rIns="0">
            <a:spAutoFit/>
          </a:bodyPr>
          <a:lstStyle/>
          <a:p>
            <a:pPr algn="just">
              <a:lnSpc>
                <a:spcPts val="4799"/>
              </a:lnSpc>
            </a:pPr>
            <a:r>
              <a:rPr lang="en-US" b="true" sz="2999">
                <a:solidFill>
                  <a:srgbClr val="000000"/>
                </a:solidFill>
                <a:latin typeface="Muli Bold"/>
                <a:ea typeface="Muli Bold"/>
                <a:cs typeface="Muli Bold"/>
                <a:sym typeface="Muli Bold"/>
              </a:rPr>
              <a:t>Graph Convolutional Network </a:t>
            </a:r>
          </a:p>
        </p:txBody>
      </p:sp>
    </p:spTree>
  </p:cSld>
  <p:clrMapOvr>
    <a:masterClrMapping/>
  </p:clrMapOvr>
  <p:transition spd="fast">
    <p:fade/>
  </p:transition>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864860"/>
            <a:ext cx="4743889" cy="885639"/>
            <a:chOff x="0" y="0"/>
            <a:chExt cx="1249419" cy="233255"/>
          </a:xfrm>
        </p:grpSpPr>
        <p:sp>
          <p:nvSpPr>
            <p:cNvPr name="Freeform 3" id="3"/>
            <p:cNvSpPr/>
            <p:nvPr/>
          </p:nvSpPr>
          <p:spPr>
            <a:xfrm flipH="false" flipV="false" rot="0">
              <a:off x="0" y="0"/>
              <a:ext cx="1249419" cy="233255"/>
            </a:xfrm>
            <a:custGeom>
              <a:avLst/>
              <a:gdLst/>
              <a:ahLst/>
              <a:cxnLst/>
              <a:rect r="r" b="b" t="t" l="l"/>
              <a:pathLst>
                <a:path h="233255" w="1249419">
                  <a:moveTo>
                    <a:pt x="83231" y="0"/>
                  </a:moveTo>
                  <a:lnTo>
                    <a:pt x="1166188" y="0"/>
                  </a:lnTo>
                  <a:cubicBezTo>
                    <a:pt x="1188263" y="0"/>
                    <a:pt x="1209433" y="8769"/>
                    <a:pt x="1225042" y="24378"/>
                  </a:cubicBezTo>
                  <a:cubicBezTo>
                    <a:pt x="1240650" y="39987"/>
                    <a:pt x="1249419" y="61157"/>
                    <a:pt x="1249419" y="83231"/>
                  </a:cubicBezTo>
                  <a:lnTo>
                    <a:pt x="1249419" y="150024"/>
                  </a:lnTo>
                  <a:cubicBezTo>
                    <a:pt x="1249419" y="172098"/>
                    <a:pt x="1240650" y="193268"/>
                    <a:pt x="1225042" y="208877"/>
                  </a:cubicBezTo>
                  <a:cubicBezTo>
                    <a:pt x="1209433" y="224486"/>
                    <a:pt x="1188263" y="233255"/>
                    <a:pt x="1166188" y="233255"/>
                  </a:cubicBezTo>
                  <a:lnTo>
                    <a:pt x="83231" y="233255"/>
                  </a:lnTo>
                  <a:cubicBezTo>
                    <a:pt x="37264" y="233255"/>
                    <a:pt x="0" y="195991"/>
                    <a:pt x="0" y="150024"/>
                  </a:cubicBezTo>
                  <a:lnTo>
                    <a:pt x="0" y="83231"/>
                  </a:lnTo>
                  <a:cubicBezTo>
                    <a:pt x="0" y="61157"/>
                    <a:pt x="8769" y="39987"/>
                    <a:pt x="24378" y="24378"/>
                  </a:cubicBezTo>
                  <a:cubicBezTo>
                    <a:pt x="39987" y="8769"/>
                    <a:pt x="61157" y="0"/>
                    <a:pt x="83231" y="0"/>
                  </a:cubicBezTo>
                  <a:close/>
                </a:path>
              </a:pathLst>
            </a:custGeom>
            <a:solidFill>
              <a:srgbClr val="D86E47"/>
            </a:solidFill>
            <a:ln w="28575" cap="rnd">
              <a:solidFill>
                <a:srgbClr val="734C29"/>
              </a:solidFill>
              <a:prstDash val="solid"/>
              <a:round/>
            </a:ln>
          </p:spPr>
        </p:sp>
        <p:sp>
          <p:nvSpPr>
            <p:cNvPr name="TextBox 4" id="4"/>
            <p:cNvSpPr txBox="true"/>
            <p:nvPr/>
          </p:nvSpPr>
          <p:spPr>
            <a:xfrm>
              <a:off x="0" y="-57150"/>
              <a:ext cx="1249419" cy="290405"/>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16057" y="3026725"/>
            <a:ext cx="15055887" cy="6586950"/>
          </a:xfrm>
          <a:custGeom>
            <a:avLst/>
            <a:gdLst/>
            <a:ahLst/>
            <a:cxnLst/>
            <a:rect r="r" b="b" t="t" l="l"/>
            <a:pathLst>
              <a:path h="6586950" w="15055887">
                <a:moveTo>
                  <a:pt x="0" y="0"/>
                </a:moveTo>
                <a:lnTo>
                  <a:pt x="15055886" y="0"/>
                </a:lnTo>
                <a:lnTo>
                  <a:pt x="15055886" y="6586950"/>
                </a:lnTo>
                <a:lnTo>
                  <a:pt x="0" y="6586950"/>
                </a:lnTo>
                <a:lnTo>
                  <a:pt x="0" y="0"/>
                </a:lnTo>
                <a:close/>
              </a:path>
            </a:pathLst>
          </a:custGeom>
          <a:blipFill>
            <a:blip r:embed="rId2"/>
            <a:stretch>
              <a:fillRect l="0" t="0" r="0" b="0"/>
            </a:stretch>
          </a:blipFill>
        </p:spPr>
      </p:sp>
      <p:sp>
        <p:nvSpPr>
          <p:cNvPr name="TextBox 6" id="6"/>
          <p:cNvSpPr txBox="true"/>
          <p:nvPr/>
        </p:nvSpPr>
        <p:spPr>
          <a:xfrm rot="0">
            <a:off x="1038225" y="962025"/>
            <a:ext cx="15045568" cy="629918"/>
          </a:xfrm>
          <a:prstGeom prst="rect">
            <a:avLst/>
          </a:prstGeom>
        </p:spPr>
        <p:txBody>
          <a:bodyPr anchor="t" rtlCol="false" tIns="0" lIns="0" bIns="0" rIns="0">
            <a:spAutoFit/>
          </a:bodyPr>
          <a:lstStyle/>
          <a:p>
            <a:pPr algn="just">
              <a:lnSpc>
                <a:spcPts val="5180"/>
              </a:lnSpc>
              <a:spcBef>
                <a:spcPct val="0"/>
              </a:spcBef>
            </a:pPr>
            <a:r>
              <a:rPr lang="en-US" b="true" sz="3700">
                <a:solidFill>
                  <a:srgbClr val="734C29"/>
                </a:solidFill>
                <a:latin typeface="Noto Sans Bold"/>
                <a:ea typeface="Noto Sans Bold"/>
                <a:cs typeface="Noto Sans Bold"/>
                <a:sym typeface="Noto Sans Bold"/>
              </a:rPr>
              <a:t>2.5 Khai thác dữ liệu mạng</a:t>
            </a:r>
          </a:p>
        </p:txBody>
      </p:sp>
      <p:sp>
        <p:nvSpPr>
          <p:cNvPr name="TextBox 7" id="7"/>
          <p:cNvSpPr txBox="true"/>
          <p:nvPr/>
        </p:nvSpPr>
        <p:spPr>
          <a:xfrm rot="0">
            <a:off x="1028700" y="514350"/>
            <a:ext cx="15045568" cy="481330"/>
          </a:xfrm>
          <a:prstGeom prst="rect">
            <a:avLst/>
          </a:prstGeom>
        </p:spPr>
        <p:txBody>
          <a:bodyPr anchor="t" rtlCol="false" tIns="0" lIns="0" bIns="0" rIns="0">
            <a:spAutoFit/>
          </a:bodyPr>
          <a:lstStyle/>
          <a:p>
            <a:pPr algn="just">
              <a:lnSpc>
                <a:spcPts val="3920"/>
              </a:lnSpc>
              <a:spcBef>
                <a:spcPct val="0"/>
              </a:spcBef>
            </a:pPr>
            <a:r>
              <a:rPr lang="en-US" b="true" sz="2800">
                <a:solidFill>
                  <a:srgbClr val="B1E1D0"/>
                </a:solidFill>
                <a:latin typeface="Noto Sans Bold"/>
                <a:ea typeface="Noto Sans Bold"/>
                <a:cs typeface="Noto Sans Bold"/>
                <a:sym typeface="Noto Sans Bold"/>
              </a:rPr>
              <a:t>Mô hình giải bài toán</a:t>
            </a:r>
          </a:p>
        </p:txBody>
      </p:sp>
      <p:sp>
        <p:nvSpPr>
          <p:cNvPr name="TextBox 8" id="8"/>
          <p:cNvSpPr txBox="true"/>
          <p:nvPr/>
        </p:nvSpPr>
        <p:spPr>
          <a:xfrm rot="0">
            <a:off x="1028700" y="2021930"/>
            <a:ext cx="4526622" cy="514350"/>
          </a:xfrm>
          <a:prstGeom prst="rect">
            <a:avLst/>
          </a:prstGeom>
        </p:spPr>
        <p:txBody>
          <a:bodyPr anchor="t" rtlCol="false" tIns="0" lIns="0" bIns="0" rIns="0">
            <a:spAutoFit/>
          </a:bodyPr>
          <a:lstStyle/>
          <a:p>
            <a:pPr algn="ctr">
              <a:lnSpc>
                <a:spcPts val="4200"/>
              </a:lnSpc>
            </a:pPr>
            <a:r>
              <a:rPr lang="en-US" b="true" sz="3000">
                <a:solidFill>
                  <a:srgbClr val="FFFFFF"/>
                </a:solidFill>
                <a:latin typeface="Muli Bold"/>
                <a:ea typeface="Muli Bold"/>
                <a:cs typeface="Muli Bold"/>
                <a:sym typeface="Muli Bold"/>
              </a:rPr>
              <a:t>Chương trình Demo</a:t>
            </a:r>
          </a:p>
        </p:txBody>
      </p:sp>
    </p:spTree>
  </p:cSld>
  <p:clrMapOvr>
    <a:masterClrMapping/>
  </p:clrMapOvr>
  <p:transition spd="fast">
    <p:fade/>
  </p:transition>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92167" y="4579274"/>
            <a:ext cx="14738194" cy="1351455"/>
            <a:chOff x="0" y="0"/>
            <a:chExt cx="19650925" cy="1801940"/>
          </a:xfrm>
        </p:grpSpPr>
        <p:sp>
          <p:nvSpPr>
            <p:cNvPr name="TextBox 3" id="3"/>
            <p:cNvSpPr txBox="true"/>
            <p:nvPr/>
          </p:nvSpPr>
          <p:spPr>
            <a:xfrm rot="0">
              <a:off x="0" y="95250"/>
              <a:ext cx="19650925" cy="912285"/>
            </a:xfrm>
            <a:prstGeom prst="rect">
              <a:avLst/>
            </a:prstGeom>
          </p:spPr>
          <p:txBody>
            <a:bodyPr anchor="t" rtlCol="false" tIns="0" lIns="0" bIns="0" rIns="0">
              <a:spAutoFit/>
            </a:bodyPr>
            <a:lstStyle/>
            <a:p>
              <a:pPr algn="ctr">
                <a:lnSpc>
                  <a:spcPts val="5000"/>
                </a:lnSpc>
              </a:pPr>
              <a:r>
                <a:rPr lang="en-US" sz="5000">
                  <a:solidFill>
                    <a:srgbClr val="D86E47"/>
                  </a:solidFill>
                  <a:latin typeface="Baloo"/>
                  <a:ea typeface="Baloo"/>
                  <a:cs typeface="Baloo"/>
                  <a:sym typeface="Baloo"/>
                </a:rPr>
                <a:t>3. KẾT LUẬN VÀ HƯỚNG PHÁT TRIỂN</a:t>
              </a:r>
            </a:p>
          </p:txBody>
        </p:sp>
        <p:sp>
          <p:nvSpPr>
            <p:cNvPr name="TextBox 4" id="4"/>
            <p:cNvSpPr txBox="true"/>
            <p:nvPr/>
          </p:nvSpPr>
          <p:spPr>
            <a:xfrm rot="0">
              <a:off x="0" y="1179260"/>
              <a:ext cx="19650925" cy="622679"/>
            </a:xfrm>
            <a:prstGeom prst="rect">
              <a:avLst/>
            </a:prstGeom>
          </p:spPr>
          <p:txBody>
            <a:bodyPr anchor="t" rtlCol="false" tIns="0" lIns="0" bIns="0" rIns="0">
              <a:spAutoFit/>
            </a:bodyPr>
            <a:lstStyle/>
            <a:p>
              <a:pPr algn="ctr" marL="0" indent="0" lvl="0">
                <a:lnSpc>
                  <a:spcPts val="3919"/>
                </a:lnSpc>
                <a:spcBef>
                  <a:spcPct val="0"/>
                </a:spcBef>
              </a:pPr>
            </a:p>
          </p:txBody>
        </p:sp>
        <p:sp>
          <p:nvSpPr>
            <p:cNvPr name="Freeform 5" id="5"/>
            <p:cNvSpPr/>
            <p:nvPr/>
          </p:nvSpPr>
          <p:spPr>
            <a:xfrm flipH="false" flipV="false" rot="0">
              <a:off x="4948663" y="1282333"/>
              <a:ext cx="9753600" cy="292608"/>
            </a:xfrm>
            <a:custGeom>
              <a:avLst/>
              <a:gdLst/>
              <a:ahLst/>
              <a:cxnLst/>
              <a:rect r="r" b="b" t="t" l="l"/>
              <a:pathLst>
                <a:path h="292608" w="9753600">
                  <a:moveTo>
                    <a:pt x="0" y="0"/>
                  </a:moveTo>
                  <a:lnTo>
                    <a:pt x="9753600" y="0"/>
                  </a:lnTo>
                  <a:lnTo>
                    <a:pt x="9753600" y="292608"/>
                  </a:lnTo>
                  <a:lnTo>
                    <a:pt x="0" y="292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6" id="6"/>
          <p:cNvSpPr txBox="true"/>
          <p:nvPr/>
        </p:nvSpPr>
        <p:spPr>
          <a:xfrm rot="0">
            <a:off x="4792167" y="5197851"/>
            <a:ext cx="14738194" cy="481297"/>
          </a:xfrm>
          <a:prstGeom prst="rect">
            <a:avLst/>
          </a:prstGeom>
        </p:spPr>
        <p:txBody>
          <a:bodyPr anchor="t" rtlCol="false" tIns="0" lIns="0" bIns="0" rIns="0">
            <a:spAutoFit/>
          </a:bodyPr>
          <a:lstStyle/>
          <a:p>
            <a:pPr algn="ctr" marL="0" indent="0" lvl="0">
              <a:lnSpc>
                <a:spcPts val="3919"/>
              </a:lnSpc>
              <a:spcBef>
                <a:spcPct val="0"/>
              </a:spcBef>
            </a:pPr>
          </a:p>
        </p:txBody>
      </p:sp>
      <p:grpSp>
        <p:nvGrpSpPr>
          <p:cNvPr name="Group 7" id="7"/>
          <p:cNvGrpSpPr/>
          <p:nvPr/>
        </p:nvGrpSpPr>
        <p:grpSpPr>
          <a:xfrm rot="0">
            <a:off x="1383653" y="1613509"/>
            <a:ext cx="4410747" cy="7059981"/>
            <a:chOff x="0" y="0"/>
            <a:chExt cx="683340" cy="1093776"/>
          </a:xfrm>
        </p:grpSpPr>
        <p:sp>
          <p:nvSpPr>
            <p:cNvPr name="Freeform 8" id="8"/>
            <p:cNvSpPr/>
            <p:nvPr/>
          </p:nvSpPr>
          <p:spPr>
            <a:xfrm flipH="false" flipV="false" rot="0">
              <a:off x="0" y="0"/>
              <a:ext cx="683340" cy="1093776"/>
            </a:xfrm>
            <a:custGeom>
              <a:avLst/>
              <a:gdLst/>
              <a:ahLst/>
              <a:cxnLst/>
              <a:rect r="r" b="b" t="t" l="l"/>
              <a:pathLst>
                <a:path h="1093776" w="683340">
                  <a:moveTo>
                    <a:pt x="40371" y="0"/>
                  </a:moveTo>
                  <a:lnTo>
                    <a:pt x="642970" y="0"/>
                  </a:lnTo>
                  <a:cubicBezTo>
                    <a:pt x="665266" y="0"/>
                    <a:pt x="683340" y="18074"/>
                    <a:pt x="683340" y="40371"/>
                  </a:cubicBezTo>
                  <a:lnTo>
                    <a:pt x="683340" y="1053405"/>
                  </a:lnTo>
                  <a:cubicBezTo>
                    <a:pt x="683340" y="1075701"/>
                    <a:pt x="665266" y="1093776"/>
                    <a:pt x="642970" y="1093776"/>
                  </a:cubicBezTo>
                  <a:lnTo>
                    <a:pt x="40371" y="1093776"/>
                  </a:lnTo>
                  <a:cubicBezTo>
                    <a:pt x="29664" y="1093776"/>
                    <a:pt x="19395" y="1089523"/>
                    <a:pt x="11824" y="1081952"/>
                  </a:cubicBezTo>
                  <a:cubicBezTo>
                    <a:pt x="4253" y="1074381"/>
                    <a:pt x="0" y="1064112"/>
                    <a:pt x="0" y="1053405"/>
                  </a:cubicBezTo>
                  <a:lnTo>
                    <a:pt x="0" y="40371"/>
                  </a:lnTo>
                  <a:cubicBezTo>
                    <a:pt x="0" y="18074"/>
                    <a:pt x="18074" y="0"/>
                    <a:pt x="40371" y="0"/>
                  </a:cubicBezTo>
                  <a:close/>
                </a:path>
              </a:pathLst>
            </a:custGeom>
            <a:blipFill>
              <a:blip r:embed="rId4"/>
              <a:stretch>
                <a:fillRect l="-3087" t="0" r="-3087" b="0"/>
              </a:stretch>
            </a:blipFill>
            <a:ln w="38100" cap="rnd">
              <a:solidFill>
                <a:srgbClr val="000000"/>
              </a:solidFill>
              <a:prstDash val="solid"/>
              <a:round/>
            </a:ln>
          </p:spPr>
        </p:sp>
      </p:grpSp>
    </p:spTree>
  </p:cSld>
  <p:clrMapOvr>
    <a:masterClrMapping/>
  </p:clrMapOvr>
  <p:transition spd="fast">
    <p:fade/>
  </p:transition>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266019"/>
            <a:ext cx="16359467" cy="4947881"/>
          </a:xfrm>
          <a:custGeom>
            <a:avLst/>
            <a:gdLst/>
            <a:ahLst/>
            <a:cxnLst/>
            <a:rect r="r" b="b" t="t" l="l"/>
            <a:pathLst>
              <a:path h="4947881" w="16359467">
                <a:moveTo>
                  <a:pt x="0" y="0"/>
                </a:moveTo>
                <a:lnTo>
                  <a:pt x="16359467" y="0"/>
                </a:lnTo>
                <a:lnTo>
                  <a:pt x="16359467" y="4947881"/>
                </a:lnTo>
                <a:lnTo>
                  <a:pt x="0" y="4947881"/>
                </a:lnTo>
                <a:lnTo>
                  <a:pt x="0" y="0"/>
                </a:lnTo>
                <a:close/>
              </a:path>
            </a:pathLst>
          </a:custGeom>
          <a:blipFill>
            <a:blip r:embed="rId2"/>
            <a:stretch>
              <a:fillRect l="0" t="0" r="0" b="0"/>
            </a:stretch>
          </a:blipFill>
        </p:spPr>
      </p:sp>
      <p:sp>
        <p:nvSpPr>
          <p:cNvPr name="TextBox 3" id="3"/>
          <p:cNvSpPr txBox="true"/>
          <p:nvPr/>
        </p:nvSpPr>
        <p:spPr>
          <a:xfrm rot="0">
            <a:off x="1038225" y="962025"/>
            <a:ext cx="15045568" cy="629918"/>
          </a:xfrm>
          <a:prstGeom prst="rect">
            <a:avLst/>
          </a:prstGeom>
        </p:spPr>
        <p:txBody>
          <a:bodyPr anchor="t" rtlCol="false" tIns="0" lIns="0" bIns="0" rIns="0">
            <a:spAutoFit/>
          </a:bodyPr>
          <a:lstStyle/>
          <a:p>
            <a:pPr algn="just">
              <a:lnSpc>
                <a:spcPts val="5180"/>
              </a:lnSpc>
              <a:spcBef>
                <a:spcPct val="0"/>
              </a:spcBef>
            </a:pPr>
            <a:r>
              <a:rPr lang="en-US" b="true" sz="3700">
                <a:solidFill>
                  <a:srgbClr val="734C29"/>
                </a:solidFill>
                <a:latin typeface="Noto Sans Bold"/>
                <a:ea typeface="Noto Sans Bold"/>
                <a:cs typeface="Noto Sans Bold"/>
                <a:sym typeface="Noto Sans Bold"/>
              </a:rPr>
              <a:t>3. KẾT LUẬN</a:t>
            </a:r>
          </a:p>
        </p:txBody>
      </p:sp>
    </p:spTree>
  </p:cSld>
  <p:clrMapOvr>
    <a:masterClrMapping/>
  </p:clrMapOvr>
  <p:transition spd="fast">
    <p:fade/>
  </p:transition>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0535" y="2480983"/>
            <a:ext cx="13246930" cy="3707392"/>
            <a:chOff x="0" y="0"/>
            <a:chExt cx="17662573" cy="4943189"/>
          </a:xfrm>
        </p:grpSpPr>
        <p:sp>
          <p:nvSpPr>
            <p:cNvPr name="TextBox 3" id="3"/>
            <p:cNvSpPr txBox="true"/>
            <p:nvPr/>
          </p:nvSpPr>
          <p:spPr>
            <a:xfrm rot="0">
              <a:off x="0" y="-228600"/>
              <a:ext cx="17662573" cy="4333226"/>
            </a:xfrm>
            <a:prstGeom prst="rect">
              <a:avLst/>
            </a:prstGeom>
          </p:spPr>
          <p:txBody>
            <a:bodyPr anchor="t" rtlCol="false" tIns="0" lIns="0" bIns="0" rIns="0">
              <a:spAutoFit/>
            </a:bodyPr>
            <a:lstStyle/>
            <a:p>
              <a:pPr algn="ctr">
                <a:lnSpc>
                  <a:spcPts val="8910"/>
                </a:lnSpc>
              </a:pPr>
              <a:r>
                <a:rPr lang="en-US" sz="5500" b="true">
                  <a:solidFill>
                    <a:srgbClr val="D86E47"/>
                  </a:solidFill>
                  <a:latin typeface="Poppins Medium Bold"/>
                  <a:ea typeface="Poppins Medium Bold"/>
                  <a:cs typeface="Poppins Medium Bold"/>
                  <a:sym typeface="Poppins Medium Bold"/>
                </a:rPr>
                <a:t>NHÓM 3</a:t>
              </a:r>
            </a:p>
            <a:p>
              <a:pPr algn="ctr">
                <a:lnSpc>
                  <a:spcPts val="8910"/>
                </a:lnSpc>
              </a:pPr>
              <a:r>
                <a:rPr lang="en-US" b="true" sz="5500">
                  <a:solidFill>
                    <a:srgbClr val="D86E47"/>
                  </a:solidFill>
                  <a:latin typeface="Poppins Medium Bold"/>
                  <a:ea typeface="Poppins Medium Bold"/>
                  <a:cs typeface="Poppins Medium Bold"/>
                  <a:sym typeface="Poppins Medium Bold"/>
                </a:rPr>
                <a:t>CHÂN THÀNH CẢM ƠN CÔ VÀ MỌI NGƯỜI ĐÃ LẮNG NGHE!</a:t>
              </a:r>
            </a:p>
          </p:txBody>
        </p:sp>
        <p:sp>
          <p:nvSpPr>
            <p:cNvPr name="TextBox 4" id="4"/>
            <p:cNvSpPr txBox="true"/>
            <p:nvPr/>
          </p:nvSpPr>
          <p:spPr>
            <a:xfrm rot="0">
              <a:off x="0" y="4266826"/>
              <a:ext cx="17662573" cy="676363"/>
            </a:xfrm>
            <a:prstGeom prst="rect">
              <a:avLst/>
            </a:prstGeom>
          </p:spPr>
          <p:txBody>
            <a:bodyPr anchor="t" rtlCol="false" tIns="0" lIns="0" bIns="0" rIns="0">
              <a:spAutoFit/>
            </a:bodyPr>
            <a:lstStyle/>
            <a:p>
              <a:pPr algn="ctr" marL="0" indent="0" lvl="0">
                <a:lnSpc>
                  <a:spcPts val="4200"/>
                </a:lnSpc>
                <a:spcBef>
                  <a:spcPct val="0"/>
                </a:spcBef>
              </a:pPr>
            </a:p>
          </p:txBody>
        </p:sp>
      </p:grpSp>
      <p:sp>
        <p:nvSpPr>
          <p:cNvPr name="Freeform 5" id="5"/>
          <p:cNvSpPr/>
          <p:nvPr/>
        </p:nvSpPr>
        <p:spPr>
          <a:xfrm flipH="false" flipV="false" rot="0">
            <a:off x="7269913" y="5579746"/>
            <a:ext cx="3748173" cy="3039060"/>
          </a:xfrm>
          <a:custGeom>
            <a:avLst/>
            <a:gdLst/>
            <a:ahLst/>
            <a:cxnLst/>
            <a:rect r="r" b="b" t="t" l="l"/>
            <a:pathLst>
              <a:path h="3039060" w="3748173">
                <a:moveTo>
                  <a:pt x="0" y="0"/>
                </a:moveTo>
                <a:lnTo>
                  <a:pt x="3748174" y="0"/>
                </a:lnTo>
                <a:lnTo>
                  <a:pt x="3748174" y="3039060"/>
                </a:lnTo>
                <a:lnTo>
                  <a:pt x="0" y="3039060"/>
                </a:lnTo>
                <a:lnTo>
                  <a:pt x="0" y="0"/>
                </a:lnTo>
                <a:close/>
              </a:path>
            </a:pathLst>
          </a:custGeom>
          <a:blipFill>
            <a:blip r:embed="rId2"/>
            <a:stretch>
              <a:fillRect l="0" t="0" r="0" b="0"/>
            </a:stretch>
          </a:blipFill>
        </p:spPr>
      </p:sp>
      <p:sp>
        <p:nvSpPr>
          <p:cNvPr name="Freeform 6" id="6"/>
          <p:cNvSpPr/>
          <p:nvPr/>
        </p:nvSpPr>
        <p:spPr>
          <a:xfrm flipH="false" flipV="false" rot="0">
            <a:off x="5486400" y="8836639"/>
            <a:ext cx="7315200" cy="219456"/>
          </a:xfrm>
          <a:custGeom>
            <a:avLst/>
            <a:gdLst/>
            <a:ahLst/>
            <a:cxnLst/>
            <a:rect r="r" b="b" t="t" l="l"/>
            <a:pathLst>
              <a:path h="219456" w="7315200">
                <a:moveTo>
                  <a:pt x="0" y="0"/>
                </a:moveTo>
                <a:lnTo>
                  <a:pt x="7315200" y="0"/>
                </a:lnTo>
                <a:lnTo>
                  <a:pt x="7315200" y="219456"/>
                </a:lnTo>
                <a:lnTo>
                  <a:pt x="0" y="2194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04875"/>
            <a:ext cx="8636101" cy="1094740"/>
          </a:xfrm>
          <a:prstGeom prst="rect">
            <a:avLst/>
          </a:prstGeom>
        </p:spPr>
        <p:txBody>
          <a:bodyPr anchor="t" rtlCol="false" tIns="0" lIns="0" bIns="0" rIns="0">
            <a:spAutoFit/>
          </a:bodyPr>
          <a:lstStyle/>
          <a:p>
            <a:pPr algn="just">
              <a:lnSpc>
                <a:spcPts val="8960"/>
              </a:lnSpc>
              <a:spcBef>
                <a:spcPct val="0"/>
              </a:spcBef>
            </a:pPr>
            <a:r>
              <a:rPr lang="en-US" b="true" sz="6400">
                <a:solidFill>
                  <a:srgbClr val="734C29"/>
                </a:solidFill>
                <a:latin typeface="Noto Sans Bold"/>
                <a:ea typeface="Noto Sans Bold"/>
                <a:cs typeface="Noto Sans Bold"/>
                <a:sym typeface="Noto Sans Bold"/>
              </a:rPr>
              <a:t>1. Tổng quan</a:t>
            </a:r>
          </a:p>
        </p:txBody>
      </p:sp>
      <p:sp>
        <p:nvSpPr>
          <p:cNvPr name="Freeform 3" id="3"/>
          <p:cNvSpPr/>
          <p:nvPr/>
        </p:nvSpPr>
        <p:spPr>
          <a:xfrm flipH="false" flipV="false" rot="0">
            <a:off x="6539837" y="132724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3908901"/>
            <a:ext cx="8115300" cy="3964985"/>
            <a:chOff x="0" y="0"/>
            <a:chExt cx="2137363" cy="1044276"/>
          </a:xfrm>
        </p:grpSpPr>
        <p:sp>
          <p:nvSpPr>
            <p:cNvPr name="Freeform 5" id="5"/>
            <p:cNvSpPr/>
            <p:nvPr/>
          </p:nvSpPr>
          <p:spPr>
            <a:xfrm flipH="false" flipV="false" rot="0">
              <a:off x="0" y="0"/>
              <a:ext cx="2137363" cy="1044276"/>
            </a:xfrm>
            <a:custGeom>
              <a:avLst/>
              <a:gdLst/>
              <a:ahLst/>
              <a:cxnLst/>
              <a:rect r="r" b="b" t="t" l="l"/>
              <a:pathLst>
                <a:path h="1044276" w="2137363">
                  <a:moveTo>
                    <a:pt x="48654" y="0"/>
                  </a:moveTo>
                  <a:lnTo>
                    <a:pt x="2088710" y="0"/>
                  </a:lnTo>
                  <a:cubicBezTo>
                    <a:pt x="2115580" y="0"/>
                    <a:pt x="2137363" y="21783"/>
                    <a:pt x="2137363" y="48654"/>
                  </a:cubicBezTo>
                  <a:lnTo>
                    <a:pt x="2137363" y="995622"/>
                  </a:lnTo>
                  <a:cubicBezTo>
                    <a:pt x="2137363" y="1022493"/>
                    <a:pt x="2115580" y="1044276"/>
                    <a:pt x="2088710" y="1044276"/>
                  </a:cubicBezTo>
                  <a:lnTo>
                    <a:pt x="48654" y="1044276"/>
                  </a:lnTo>
                  <a:cubicBezTo>
                    <a:pt x="21783" y="1044276"/>
                    <a:pt x="0" y="1022493"/>
                    <a:pt x="0" y="995622"/>
                  </a:cubicBezTo>
                  <a:lnTo>
                    <a:pt x="0" y="48654"/>
                  </a:lnTo>
                  <a:cubicBezTo>
                    <a:pt x="0" y="21783"/>
                    <a:pt x="21783" y="0"/>
                    <a:pt x="48654" y="0"/>
                  </a:cubicBezTo>
                  <a:close/>
                </a:path>
              </a:pathLst>
            </a:custGeom>
            <a:solidFill>
              <a:srgbClr val="FFFFFF"/>
            </a:solidFill>
            <a:ln w="66675" cap="rnd">
              <a:solidFill>
                <a:srgbClr val="734C29"/>
              </a:solidFill>
              <a:prstDash val="solid"/>
              <a:round/>
            </a:ln>
          </p:spPr>
        </p:sp>
        <p:sp>
          <p:nvSpPr>
            <p:cNvPr name="TextBox 6" id="6"/>
            <p:cNvSpPr txBox="true"/>
            <p:nvPr/>
          </p:nvSpPr>
          <p:spPr>
            <a:xfrm>
              <a:off x="0" y="-57150"/>
              <a:ext cx="2137363" cy="1101426"/>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952873" y="2238587"/>
            <a:ext cx="4698303" cy="818779"/>
            <a:chOff x="0" y="0"/>
            <a:chExt cx="1237413" cy="215645"/>
          </a:xfrm>
        </p:grpSpPr>
        <p:sp>
          <p:nvSpPr>
            <p:cNvPr name="Freeform 8" id="8"/>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9" id="9"/>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10" id="10"/>
          <p:cNvSpPr/>
          <p:nvPr/>
        </p:nvSpPr>
        <p:spPr>
          <a:xfrm flipH="false" flipV="false" rot="0">
            <a:off x="11375298" y="3759085"/>
            <a:ext cx="3981069" cy="4114800"/>
          </a:xfrm>
          <a:custGeom>
            <a:avLst/>
            <a:gdLst/>
            <a:ahLst/>
            <a:cxnLst/>
            <a:rect r="r" b="b" t="t" l="l"/>
            <a:pathLst>
              <a:path h="4114800" w="3981069">
                <a:moveTo>
                  <a:pt x="0" y="0"/>
                </a:moveTo>
                <a:lnTo>
                  <a:pt x="3981069" y="0"/>
                </a:lnTo>
                <a:lnTo>
                  <a:pt x="39810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348644" y="4290073"/>
            <a:ext cx="7475412" cy="3235960"/>
          </a:xfrm>
          <a:prstGeom prst="rect">
            <a:avLst/>
          </a:prstGeom>
        </p:spPr>
        <p:txBody>
          <a:bodyPr anchor="t" rtlCol="false" tIns="0" lIns="0" bIns="0" rIns="0">
            <a:spAutoFit/>
          </a:bodyPr>
          <a:lstStyle/>
          <a:p>
            <a:pPr algn="just">
              <a:lnSpc>
                <a:spcPts val="4339"/>
              </a:lnSpc>
            </a:pPr>
            <a:r>
              <a:rPr lang="en-US" sz="3099" b="true">
                <a:solidFill>
                  <a:srgbClr val="000002"/>
                </a:solidFill>
                <a:latin typeface="Muli Bold"/>
                <a:ea typeface="Muli Bold"/>
                <a:cs typeface="Muli Bold"/>
                <a:sym typeface="Muli Bold"/>
              </a:rPr>
              <a:t>Xử lý dữ liệu:</a:t>
            </a:r>
            <a:r>
              <a:rPr lang="en-US" sz="3099">
                <a:solidFill>
                  <a:srgbClr val="000002"/>
                </a:solidFill>
                <a:latin typeface="Muli"/>
                <a:ea typeface="Muli"/>
                <a:cs typeface="Muli"/>
                <a:sym typeface="Muli"/>
              </a:rPr>
              <a:t> </a:t>
            </a:r>
          </a:p>
          <a:p>
            <a:pPr algn="just" marL="669288" indent="-334644" lvl="1">
              <a:lnSpc>
                <a:spcPts val="4339"/>
              </a:lnSpc>
              <a:buFont typeface="Arial"/>
              <a:buChar char="•"/>
            </a:pPr>
            <a:r>
              <a:rPr lang="en-US" sz="3099">
                <a:solidFill>
                  <a:srgbClr val="000002"/>
                </a:solidFill>
                <a:latin typeface="Muli"/>
                <a:ea typeface="Muli"/>
                <a:cs typeface="Muli"/>
                <a:sym typeface="Muli"/>
              </a:rPr>
              <a:t>Dữ liệu sinh viên, môn học và điểm số thiếu, nhiễu hoặc bất thường.</a:t>
            </a:r>
          </a:p>
          <a:p>
            <a:pPr algn="just" marL="669288" indent="-334644" lvl="1">
              <a:lnSpc>
                <a:spcPts val="4339"/>
              </a:lnSpc>
              <a:spcBef>
                <a:spcPct val="0"/>
              </a:spcBef>
              <a:buFont typeface="Arial"/>
              <a:buChar char="•"/>
            </a:pPr>
            <a:r>
              <a:rPr lang="en-US" sz="3099">
                <a:solidFill>
                  <a:srgbClr val="000002"/>
                </a:solidFill>
                <a:latin typeface="Muli"/>
                <a:ea typeface="Muli"/>
                <a:cs typeface="Muli"/>
                <a:sym typeface="Muli"/>
              </a:rPr>
              <a:t>Thách thức: xử lý dữ liệu thiếu, thay thế giá trị không hợp lệ mà vẫn đảm bảo tính chính xác.</a:t>
            </a:r>
          </a:p>
        </p:txBody>
      </p:sp>
      <p:sp>
        <p:nvSpPr>
          <p:cNvPr name="TextBox 12" id="12"/>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Thách thức bài toán</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04875"/>
            <a:ext cx="8636101" cy="1094740"/>
          </a:xfrm>
          <a:prstGeom prst="rect">
            <a:avLst/>
          </a:prstGeom>
        </p:spPr>
        <p:txBody>
          <a:bodyPr anchor="t" rtlCol="false" tIns="0" lIns="0" bIns="0" rIns="0">
            <a:spAutoFit/>
          </a:bodyPr>
          <a:lstStyle/>
          <a:p>
            <a:pPr algn="just">
              <a:lnSpc>
                <a:spcPts val="8960"/>
              </a:lnSpc>
              <a:spcBef>
                <a:spcPct val="0"/>
              </a:spcBef>
            </a:pPr>
            <a:r>
              <a:rPr lang="en-US" b="true" sz="6400">
                <a:solidFill>
                  <a:srgbClr val="734C29"/>
                </a:solidFill>
                <a:latin typeface="Noto Sans Bold"/>
                <a:ea typeface="Noto Sans Bold"/>
                <a:cs typeface="Noto Sans Bold"/>
                <a:sym typeface="Noto Sans Bold"/>
              </a:rPr>
              <a:t>1. Tổng quan</a:t>
            </a:r>
          </a:p>
        </p:txBody>
      </p:sp>
      <p:sp>
        <p:nvSpPr>
          <p:cNvPr name="Freeform 3" id="3"/>
          <p:cNvSpPr/>
          <p:nvPr/>
        </p:nvSpPr>
        <p:spPr>
          <a:xfrm flipH="false" flipV="false" rot="0">
            <a:off x="6539837" y="132724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52873" y="3730513"/>
            <a:ext cx="9649915" cy="4361401"/>
            <a:chOff x="0" y="0"/>
            <a:chExt cx="2541541" cy="1148682"/>
          </a:xfrm>
        </p:grpSpPr>
        <p:sp>
          <p:nvSpPr>
            <p:cNvPr name="Freeform 5" id="5"/>
            <p:cNvSpPr/>
            <p:nvPr/>
          </p:nvSpPr>
          <p:spPr>
            <a:xfrm flipH="false" flipV="false" rot="0">
              <a:off x="0" y="0"/>
              <a:ext cx="2541541" cy="1148682"/>
            </a:xfrm>
            <a:custGeom>
              <a:avLst/>
              <a:gdLst/>
              <a:ahLst/>
              <a:cxnLst/>
              <a:rect r="r" b="b" t="t" l="l"/>
              <a:pathLst>
                <a:path h="1148682" w="2541541">
                  <a:moveTo>
                    <a:pt x="40916" y="0"/>
                  </a:moveTo>
                  <a:lnTo>
                    <a:pt x="2500625" y="0"/>
                  </a:lnTo>
                  <a:cubicBezTo>
                    <a:pt x="2511477" y="0"/>
                    <a:pt x="2521884" y="4311"/>
                    <a:pt x="2529557" y="11984"/>
                  </a:cubicBezTo>
                  <a:cubicBezTo>
                    <a:pt x="2537231" y="19657"/>
                    <a:pt x="2541541" y="30065"/>
                    <a:pt x="2541541" y="40916"/>
                  </a:cubicBezTo>
                  <a:lnTo>
                    <a:pt x="2541541" y="1107766"/>
                  </a:lnTo>
                  <a:cubicBezTo>
                    <a:pt x="2541541" y="1118617"/>
                    <a:pt x="2537231" y="1129024"/>
                    <a:pt x="2529557" y="1136698"/>
                  </a:cubicBezTo>
                  <a:cubicBezTo>
                    <a:pt x="2521884" y="1144371"/>
                    <a:pt x="2511477" y="1148682"/>
                    <a:pt x="2500625" y="1148682"/>
                  </a:cubicBezTo>
                  <a:lnTo>
                    <a:pt x="40916" y="1148682"/>
                  </a:lnTo>
                  <a:cubicBezTo>
                    <a:pt x="18319" y="1148682"/>
                    <a:pt x="0" y="1130363"/>
                    <a:pt x="0" y="1107766"/>
                  </a:cubicBezTo>
                  <a:lnTo>
                    <a:pt x="0" y="40916"/>
                  </a:lnTo>
                  <a:cubicBezTo>
                    <a:pt x="0" y="18319"/>
                    <a:pt x="18319" y="0"/>
                    <a:pt x="40916" y="0"/>
                  </a:cubicBezTo>
                  <a:close/>
                </a:path>
              </a:pathLst>
            </a:custGeom>
            <a:solidFill>
              <a:srgbClr val="FFFFFF"/>
            </a:solidFill>
            <a:ln w="66675" cap="rnd">
              <a:solidFill>
                <a:srgbClr val="734C29"/>
              </a:solidFill>
              <a:prstDash val="solid"/>
              <a:round/>
            </a:ln>
          </p:spPr>
        </p:sp>
        <p:sp>
          <p:nvSpPr>
            <p:cNvPr name="TextBox 6" id="6"/>
            <p:cNvSpPr txBox="true"/>
            <p:nvPr/>
          </p:nvSpPr>
          <p:spPr>
            <a:xfrm>
              <a:off x="0" y="-57150"/>
              <a:ext cx="2541541" cy="1205832"/>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952873" y="2238587"/>
            <a:ext cx="4698303" cy="818779"/>
            <a:chOff x="0" y="0"/>
            <a:chExt cx="1237413" cy="215645"/>
          </a:xfrm>
        </p:grpSpPr>
        <p:sp>
          <p:nvSpPr>
            <p:cNvPr name="Freeform 8" id="8"/>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9" id="9"/>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10" id="10"/>
          <p:cNvSpPr/>
          <p:nvPr/>
        </p:nvSpPr>
        <p:spPr>
          <a:xfrm flipH="false" flipV="false" rot="0">
            <a:off x="11793001" y="4258459"/>
            <a:ext cx="4518775" cy="3140548"/>
          </a:xfrm>
          <a:custGeom>
            <a:avLst/>
            <a:gdLst/>
            <a:ahLst/>
            <a:cxnLst/>
            <a:rect r="r" b="b" t="t" l="l"/>
            <a:pathLst>
              <a:path h="3140548" w="4518775">
                <a:moveTo>
                  <a:pt x="0" y="0"/>
                </a:moveTo>
                <a:lnTo>
                  <a:pt x="4518775" y="0"/>
                </a:lnTo>
                <a:lnTo>
                  <a:pt x="4518775" y="3140549"/>
                </a:lnTo>
                <a:lnTo>
                  <a:pt x="0" y="31405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159441" y="4201309"/>
            <a:ext cx="9157496" cy="3453130"/>
          </a:xfrm>
          <a:prstGeom prst="rect">
            <a:avLst/>
          </a:prstGeom>
        </p:spPr>
        <p:txBody>
          <a:bodyPr anchor="t" rtlCol="false" tIns="0" lIns="0" bIns="0" rIns="0">
            <a:spAutoFit/>
          </a:bodyPr>
          <a:lstStyle/>
          <a:p>
            <a:pPr algn="just">
              <a:lnSpc>
                <a:spcPts val="3919"/>
              </a:lnSpc>
            </a:pPr>
            <a:r>
              <a:rPr lang="en-US" sz="2799" b="true">
                <a:solidFill>
                  <a:srgbClr val="000002"/>
                </a:solidFill>
                <a:latin typeface="Muli Bold"/>
                <a:ea typeface="Muli Bold"/>
                <a:cs typeface="Muli Bold"/>
                <a:sym typeface="Muli Bold"/>
              </a:rPr>
              <a:t>Sự phụ thuộc vào ngữ cảnh: </a:t>
            </a:r>
          </a:p>
          <a:p>
            <a:pPr algn="just" marL="604519" indent="-302260" lvl="1">
              <a:lnSpc>
                <a:spcPts val="3919"/>
              </a:lnSpc>
              <a:buFont typeface="Arial"/>
              <a:buChar char="•"/>
            </a:pPr>
            <a:r>
              <a:rPr lang="en-US" sz="2799">
                <a:solidFill>
                  <a:srgbClr val="000002"/>
                </a:solidFill>
                <a:latin typeface="Muli"/>
                <a:ea typeface="Muli"/>
                <a:cs typeface="Muli"/>
                <a:sym typeface="Muli"/>
              </a:rPr>
              <a:t>Điểm số sinh viên không chỉ phản ánh năng lực mà còn chịu ảnh hưởng bởi yếu tố ngữ cảnh như độ khó, nội dung môn học.</a:t>
            </a:r>
          </a:p>
          <a:p>
            <a:pPr algn="just" marL="604519" indent="-302260" lvl="1">
              <a:lnSpc>
                <a:spcPts val="3919"/>
              </a:lnSpc>
              <a:spcBef>
                <a:spcPct val="0"/>
              </a:spcBef>
              <a:buFont typeface="Arial"/>
              <a:buChar char="•"/>
            </a:pPr>
            <a:r>
              <a:rPr lang="en-US" sz="2799">
                <a:solidFill>
                  <a:srgbClr val="000002"/>
                </a:solidFill>
                <a:latin typeface="Muli"/>
                <a:ea typeface="Muli"/>
                <a:cs typeface="Muli"/>
                <a:sym typeface="Muli"/>
              </a:rPr>
              <a:t>Đánh giá cần xem xét cả đặc điểm sinh viên và môn học để xây dựng mô hình dự đoán hiệu quả, phản ánh đúng năng lực trong các ngữ cảnh học tập.</a:t>
            </a:r>
            <a:r>
              <a:rPr lang="en-US" b="true" sz="2799">
                <a:solidFill>
                  <a:srgbClr val="D86E47"/>
                </a:solidFill>
                <a:latin typeface="Muli Bold"/>
                <a:ea typeface="Muli Bold"/>
                <a:cs typeface="Muli Bold"/>
                <a:sym typeface="Muli Bold"/>
              </a:rPr>
              <a:t>.</a:t>
            </a:r>
          </a:p>
        </p:txBody>
      </p:sp>
      <p:sp>
        <p:nvSpPr>
          <p:cNvPr name="TextBox 12" id="12"/>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Thách thức bài toán</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04875"/>
            <a:ext cx="8636101" cy="1094740"/>
          </a:xfrm>
          <a:prstGeom prst="rect">
            <a:avLst/>
          </a:prstGeom>
        </p:spPr>
        <p:txBody>
          <a:bodyPr anchor="t" rtlCol="false" tIns="0" lIns="0" bIns="0" rIns="0">
            <a:spAutoFit/>
          </a:bodyPr>
          <a:lstStyle/>
          <a:p>
            <a:pPr algn="just">
              <a:lnSpc>
                <a:spcPts val="8960"/>
              </a:lnSpc>
              <a:spcBef>
                <a:spcPct val="0"/>
              </a:spcBef>
            </a:pPr>
            <a:r>
              <a:rPr lang="en-US" b="true" sz="6400">
                <a:solidFill>
                  <a:srgbClr val="734C29"/>
                </a:solidFill>
                <a:latin typeface="Noto Sans Bold"/>
                <a:ea typeface="Noto Sans Bold"/>
                <a:cs typeface="Noto Sans Bold"/>
                <a:sym typeface="Noto Sans Bold"/>
              </a:rPr>
              <a:t>1. Tổng quan</a:t>
            </a:r>
          </a:p>
        </p:txBody>
      </p:sp>
      <p:sp>
        <p:nvSpPr>
          <p:cNvPr name="Freeform 3" id="3"/>
          <p:cNvSpPr/>
          <p:nvPr/>
        </p:nvSpPr>
        <p:spPr>
          <a:xfrm flipH="false" flipV="false" rot="0">
            <a:off x="6539837" y="132724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97271" y="3605343"/>
            <a:ext cx="12893457" cy="4361401"/>
            <a:chOff x="0" y="0"/>
            <a:chExt cx="3395808" cy="1148682"/>
          </a:xfrm>
        </p:grpSpPr>
        <p:sp>
          <p:nvSpPr>
            <p:cNvPr name="Freeform 5" id="5"/>
            <p:cNvSpPr/>
            <p:nvPr/>
          </p:nvSpPr>
          <p:spPr>
            <a:xfrm flipH="false" flipV="false" rot="0">
              <a:off x="0" y="0"/>
              <a:ext cx="3395808" cy="1148682"/>
            </a:xfrm>
            <a:custGeom>
              <a:avLst/>
              <a:gdLst/>
              <a:ahLst/>
              <a:cxnLst/>
              <a:rect r="r" b="b" t="t" l="l"/>
              <a:pathLst>
                <a:path h="1148682" w="3395808">
                  <a:moveTo>
                    <a:pt x="30623" y="0"/>
                  </a:moveTo>
                  <a:lnTo>
                    <a:pt x="3365185" y="0"/>
                  </a:lnTo>
                  <a:cubicBezTo>
                    <a:pt x="3382097" y="0"/>
                    <a:pt x="3395808" y="13710"/>
                    <a:pt x="3395808" y="30623"/>
                  </a:cubicBezTo>
                  <a:lnTo>
                    <a:pt x="3395808" y="1118059"/>
                  </a:lnTo>
                  <a:cubicBezTo>
                    <a:pt x="3395808" y="1134971"/>
                    <a:pt x="3382097" y="1148682"/>
                    <a:pt x="3365185" y="1148682"/>
                  </a:cubicBezTo>
                  <a:lnTo>
                    <a:pt x="30623" y="1148682"/>
                  </a:lnTo>
                  <a:cubicBezTo>
                    <a:pt x="13710" y="1148682"/>
                    <a:pt x="0" y="1134971"/>
                    <a:pt x="0" y="1118059"/>
                  </a:cubicBezTo>
                  <a:lnTo>
                    <a:pt x="0" y="30623"/>
                  </a:lnTo>
                  <a:cubicBezTo>
                    <a:pt x="0" y="13710"/>
                    <a:pt x="13710" y="0"/>
                    <a:pt x="30623" y="0"/>
                  </a:cubicBezTo>
                  <a:close/>
                </a:path>
              </a:pathLst>
            </a:custGeom>
            <a:solidFill>
              <a:srgbClr val="FFFFFF"/>
            </a:solidFill>
            <a:ln w="66675" cap="rnd">
              <a:solidFill>
                <a:srgbClr val="734C29"/>
              </a:solidFill>
              <a:prstDash val="solid"/>
              <a:round/>
            </a:ln>
          </p:spPr>
        </p:sp>
        <p:sp>
          <p:nvSpPr>
            <p:cNvPr name="TextBox 6" id="6"/>
            <p:cNvSpPr txBox="true"/>
            <p:nvPr/>
          </p:nvSpPr>
          <p:spPr>
            <a:xfrm>
              <a:off x="0" y="-57150"/>
              <a:ext cx="3395808" cy="1205832"/>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2918922" y="4020258"/>
            <a:ext cx="12192485" cy="3574415"/>
          </a:xfrm>
          <a:prstGeom prst="rect">
            <a:avLst/>
          </a:prstGeom>
        </p:spPr>
        <p:txBody>
          <a:bodyPr anchor="t" rtlCol="false" tIns="0" lIns="0" bIns="0" rIns="0">
            <a:spAutoFit/>
          </a:bodyPr>
          <a:lstStyle/>
          <a:p>
            <a:pPr algn="just" marL="626109" indent="-313054" lvl="1">
              <a:lnSpc>
                <a:spcPts val="4059"/>
              </a:lnSpc>
              <a:buFont typeface="Arial"/>
              <a:buChar char="•"/>
            </a:pPr>
            <a:r>
              <a:rPr lang="en-US" b="true" sz="2899">
                <a:solidFill>
                  <a:srgbClr val="D86E47"/>
                </a:solidFill>
                <a:latin typeface="Muli Bold"/>
                <a:ea typeface="Muli Bold"/>
                <a:cs typeface="Muli Bold"/>
                <a:sym typeface="Muli Bold"/>
              </a:rPr>
              <a:t>Đối tượng</a:t>
            </a:r>
            <a:r>
              <a:rPr lang="en-US" sz="2899">
                <a:solidFill>
                  <a:srgbClr val="000000"/>
                </a:solidFill>
                <a:latin typeface="Muli"/>
                <a:ea typeface="Muli"/>
                <a:cs typeface="Muli"/>
                <a:sym typeface="Muli"/>
              </a:rPr>
              <a:t>: Sinh viên trong hệ thống giáo dục với dữ liệu học tập chi tiết đủ để mô hình dự đoán.</a:t>
            </a:r>
          </a:p>
          <a:p>
            <a:pPr algn="just" marL="626109" indent="-313054" lvl="1">
              <a:lnSpc>
                <a:spcPts val="4059"/>
              </a:lnSpc>
              <a:buFont typeface="Arial"/>
              <a:buChar char="•"/>
            </a:pPr>
            <a:r>
              <a:rPr lang="en-US" b="true" sz="2899">
                <a:solidFill>
                  <a:srgbClr val="D86E47"/>
                </a:solidFill>
                <a:latin typeface="Muli Bold"/>
                <a:ea typeface="Muli Bold"/>
                <a:cs typeface="Muli Bold"/>
                <a:sym typeface="Muli Bold"/>
              </a:rPr>
              <a:t>Phạm vi: </a:t>
            </a:r>
            <a:r>
              <a:rPr lang="en-US" sz="2899">
                <a:solidFill>
                  <a:srgbClr val="000000"/>
                </a:solidFill>
                <a:latin typeface="Muli"/>
                <a:ea typeface="Muli"/>
                <a:cs typeface="Muli"/>
                <a:sym typeface="Muli"/>
              </a:rPr>
              <a:t>Xây dựng mô hình dự đoán điểm số môn học, đánh giá độ chính xác và phân tích yếu tố ảnh hưởng, hỗ trợ nhà trường và sinh viên cải thiện kết quả học tập.</a:t>
            </a:r>
          </a:p>
          <a:p>
            <a:pPr algn="just" marL="626109" indent="-313054" lvl="1">
              <a:lnSpc>
                <a:spcPts val="4059"/>
              </a:lnSpc>
              <a:spcBef>
                <a:spcPct val="0"/>
              </a:spcBef>
              <a:buFont typeface="Arial"/>
              <a:buChar char="•"/>
            </a:pPr>
            <a:r>
              <a:rPr lang="en-US" b="true" sz="2899">
                <a:solidFill>
                  <a:srgbClr val="D86E47"/>
                </a:solidFill>
                <a:latin typeface="Muli Bold"/>
                <a:ea typeface="Muli Bold"/>
                <a:cs typeface="Muli Bold"/>
                <a:sym typeface="Muli Bold"/>
              </a:rPr>
              <a:t>Giới hạn: </a:t>
            </a:r>
            <a:r>
              <a:rPr lang="en-US" sz="2899">
                <a:solidFill>
                  <a:srgbClr val="000000"/>
                </a:solidFill>
                <a:latin typeface="Muli"/>
                <a:ea typeface="Muli"/>
                <a:cs typeface="Muli"/>
                <a:sym typeface="Muli"/>
              </a:rPr>
              <a:t>Chỉ tập trung vào dự đoán điểm môn học, không bao gồm quản lý chương trình hay thay đổi môn học.</a:t>
            </a:r>
          </a:p>
        </p:txBody>
      </p:sp>
      <p:grpSp>
        <p:nvGrpSpPr>
          <p:cNvPr name="Group 8" id="8"/>
          <p:cNvGrpSpPr/>
          <p:nvPr/>
        </p:nvGrpSpPr>
        <p:grpSpPr>
          <a:xfrm rot="0">
            <a:off x="952873" y="2238587"/>
            <a:ext cx="4698303" cy="818779"/>
            <a:chOff x="0" y="0"/>
            <a:chExt cx="1237413" cy="215645"/>
          </a:xfrm>
        </p:grpSpPr>
        <p:sp>
          <p:nvSpPr>
            <p:cNvPr name="Freeform 9" id="9"/>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10" id="10"/>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TextBox 11" id="11"/>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Đối tượng phạm vi</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04875"/>
            <a:ext cx="8636101" cy="1094740"/>
          </a:xfrm>
          <a:prstGeom prst="rect">
            <a:avLst/>
          </a:prstGeom>
        </p:spPr>
        <p:txBody>
          <a:bodyPr anchor="t" rtlCol="false" tIns="0" lIns="0" bIns="0" rIns="0">
            <a:spAutoFit/>
          </a:bodyPr>
          <a:lstStyle/>
          <a:p>
            <a:pPr algn="just">
              <a:lnSpc>
                <a:spcPts val="8960"/>
              </a:lnSpc>
              <a:spcBef>
                <a:spcPct val="0"/>
              </a:spcBef>
            </a:pPr>
            <a:r>
              <a:rPr lang="en-US" b="true" sz="6400">
                <a:solidFill>
                  <a:srgbClr val="734C29"/>
                </a:solidFill>
                <a:latin typeface="Noto Sans Bold"/>
                <a:ea typeface="Noto Sans Bold"/>
                <a:cs typeface="Noto Sans Bold"/>
                <a:sym typeface="Noto Sans Bold"/>
              </a:rPr>
              <a:t>1. Tổng quan</a:t>
            </a:r>
          </a:p>
        </p:txBody>
      </p:sp>
      <p:sp>
        <p:nvSpPr>
          <p:cNvPr name="Freeform 3" id="3"/>
          <p:cNvSpPr/>
          <p:nvPr/>
        </p:nvSpPr>
        <p:spPr>
          <a:xfrm flipH="false" flipV="false" rot="0">
            <a:off x="6539837" y="1327243"/>
            <a:ext cx="672372" cy="672372"/>
          </a:xfrm>
          <a:custGeom>
            <a:avLst/>
            <a:gdLst/>
            <a:ahLst/>
            <a:cxnLst/>
            <a:rect r="r" b="b" t="t" l="l"/>
            <a:pathLst>
              <a:path h="672372" w="672372">
                <a:moveTo>
                  <a:pt x="0" y="0"/>
                </a:moveTo>
                <a:lnTo>
                  <a:pt x="672372" y="0"/>
                </a:lnTo>
                <a:lnTo>
                  <a:pt x="672372" y="672372"/>
                </a:lnTo>
                <a:lnTo>
                  <a:pt x="0" y="672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289934" y="3704447"/>
            <a:ext cx="11347434" cy="4361401"/>
            <a:chOff x="0" y="0"/>
            <a:chExt cx="2988625" cy="1148682"/>
          </a:xfrm>
        </p:grpSpPr>
        <p:sp>
          <p:nvSpPr>
            <p:cNvPr name="Freeform 5" id="5"/>
            <p:cNvSpPr/>
            <p:nvPr/>
          </p:nvSpPr>
          <p:spPr>
            <a:xfrm flipH="false" flipV="false" rot="0">
              <a:off x="0" y="0"/>
              <a:ext cx="2988625" cy="1148682"/>
            </a:xfrm>
            <a:custGeom>
              <a:avLst/>
              <a:gdLst/>
              <a:ahLst/>
              <a:cxnLst/>
              <a:rect r="r" b="b" t="t" l="l"/>
              <a:pathLst>
                <a:path h="1148682" w="2988625">
                  <a:moveTo>
                    <a:pt x="34795" y="0"/>
                  </a:moveTo>
                  <a:lnTo>
                    <a:pt x="2953829" y="0"/>
                  </a:lnTo>
                  <a:cubicBezTo>
                    <a:pt x="2963058" y="0"/>
                    <a:pt x="2971908" y="3666"/>
                    <a:pt x="2978434" y="10191"/>
                  </a:cubicBezTo>
                  <a:cubicBezTo>
                    <a:pt x="2984959" y="16717"/>
                    <a:pt x="2988625" y="25567"/>
                    <a:pt x="2988625" y="34795"/>
                  </a:cubicBezTo>
                  <a:lnTo>
                    <a:pt x="2988625" y="1113886"/>
                  </a:lnTo>
                  <a:cubicBezTo>
                    <a:pt x="2988625" y="1123115"/>
                    <a:pt x="2984959" y="1131965"/>
                    <a:pt x="2978434" y="1138490"/>
                  </a:cubicBezTo>
                  <a:cubicBezTo>
                    <a:pt x="2971908" y="1145016"/>
                    <a:pt x="2963058" y="1148682"/>
                    <a:pt x="2953829" y="1148682"/>
                  </a:cubicBezTo>
                  <a:lnTo>
                    <a:pt x="34795" y="1148682"/>
                  </a:lnTo>
                  <a:cubicBezTo>
                    <a:pt x="25567" y="1148682"/>
                    <a:pt x="16717" y="1145016"/>
                    <a:pt x="10191" y="1138490"/>
                  </a:cubicBezTo>
                  <a:cubicBezTo>
                    <a:pt x="3666" y="1131965"/>
                    <a:pt x="0" y="1123115"/>
                    <a:pt x="0" y="1113886"/>
                  </a:cubicBezTo>
                  <a:lnTo>
                    <a:pt x="0" y="34795"/>
                  </a:lnTo>
                  <a:cubicBezTo>
                    <a:pt x="0" y="25567"/>
                    <a:pt x="3666" y="16717"/>
                    <a:pt x="10191" y="10191"/>
                  </a:cubicBezTo>
                  <a:cubicBezTo>
                    <a:pt x="16717" y="3666"/>
                    <a:pt x="25567" y="0"/>
                    <a:pt x="34795" y="0"/>
                  </a:cubicBezTo>
                  <a:close/>
                </a:path>
              </a:pathLst>
            </a:custGeom>
            <a:solidFill>
              <a:srgbClr val="FFFFFF"/>
            </a:solidFill>
            <a:ln w="66675" cap="rnd">
              <a:solidFill>
                <a:srgbClr val="734C29"/>
              </a:solidFill>
              <a:prstDash val="solid"/>
              <a:round/>
            </a:ln>
          </p:spPr>
        </p:sp>
        <p:sp>
          <p:nvSpPr>
            <p:cNvPr name="TextBox 6" id="6"/>
            <p:cNvSpPr txBox="true"/>
            <p:nvPr/>
          </p:nvSpPr>
          <p:spPr>
            <a:xfrm>
              <a:off x="0" y="-57150"/>
              <a:ext cx="2988625" cy="1205832"/>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3617974" y="3844477"/>
            <a:ext cx="10765387" cy="3990976"/>
          </a:xfrm>
          <a:prstGeom prst="rect">
            <a:avLst/>
          </a:prstGeom>
        </p:spPr>
        <p:txBody>
          <a:bodyPr anchor="t" rtlCol="false" tIns="0" lIns="0" bIns="0" rIns="0">
            <a:spAutoFit/>
          </a:bodyPr>
          <a:lstStyle/>
          <a:p>
            <a:pPr algn="just" marL="647698" indent="-323849" lvl="1">
              <a:lnSpc>
                <a:spcPts val="5399"/>
              </a:lnSpc>
              <a:buFont typeface="Arial"/>
              <a:buChar char="•"/>
            </a:pPr>
            <a:r>
              <a:rPr lang="en-US" sz="2999">
                <a:solidFill>
                  <a:srgbClr val="000000"/>
                </a:solidFill>
                <a:latin typeface="Muli"/>
                <a:ea typeface="Muli"/>
                <a:cs typeface="Muli"/>
                <a:sym typeface="Muli"/>
              </a:rPr>
              <a:t>Nghiên cứu và áp dụng kỹ thuật Machine Learning, Deep Learning, và hệ thống gợi ý để dự đoán kết quả học tập.</a:t>
            </a:r>
          </a:p>
          <a:p>
            <a:pPr algn="just" marL="647698" indent="-323849" lvl="1">
              <a:lnSpc>
                <a:spcPts val="5399"/>
              </a:lnSpc>
              <a:buFont typeface="Arial"/>
              <a:buChar char="•"/>
            </a:pPr>
            <a:r>
              <a:rPr lang="en-US" sz="2999">
                <a:solidFill>
                  <a:srgbClr val="000000"/>
                </a:solidFill>
                <a:latin typeface="Muli"/>
                <a:ea typeface="Muli"/>
                <a:cs typeface="Muli"/>
                <a:sym typeface="Muli"/>
              </a:rPr>
              <a:t>Phân tích ưu, nhược điểm và tối ưu hóa sự kết hợp giữa các kỹ thuật.</a:t>
            </a:r>
          </a:p>
          <a:p>
            <a:pPr algn="just" marL="647698" indent="-323849" lvl="1">
              <a:lnSpc>
                <a:spcPts val="5399"/>
              </a:lnSpc>
              <a:buFont typeface="Arial"/>
              <a:buChar char="•"/>
            </a:pPr>
            <a:r>
              <a:rPr lang="en-US" sz="2999">
                <a:solidFill>
                  <a:srgbClr val="000000"/>
                </a:solidFill>
                <a:latin typeface="Muli"/>
                <a:ea typeface="Muli"/>
                <a:cs typeface="Muli"/>
                <a:sym typeface="Muli"/>
              </a:rPr>
              <a:t>Áp dụng trọng số cho đặc trưng học tập để xác định yếu tố ảnh hưởng lớn nhất và tăng độ chính xác mô hình.</a:t>
            </a:r>
          </a:p>
        </p:txBody>
      </p:sp>
      <p:grpSp>
        <p:nvGrpSpPr>
          <p:cNvPr name="Group 8" id="8"/>
          <p:cNvGrpSpPr/>
          <p:nvPr/>
        </p:nvGrpSpPr>
        <p:grpSpPr>
          <a:xfrm rot="0">
            <a:off x="952873" y="2238587"/>
            <a:ext cx="4698303" cy="818779"/>
            <a:chOff x="0" y="0"/>
            <a:chExt cx="1237413" cy="215645"/>
          </a:xfrm>
        </p:grpSpPr>
        <p:sp>
          <p:nvSpPr>
            <p:cNvPr name="Freeform 9" id="9"/>
            <p:cNvSpPr/>
            <p:nvPr/>
          </p:nvSpPr>
          <p:spPr>
            <a:xfrm flipH="false" flipV="false" rot="0">
              <a:off x="0" y="0"/>
              <a:ext cx="1237413" cy="215645"/>
            </a:xfrm>
            <a:custGeom>
              <a:avLst/>
              <a:gdLst/>
              <a:ahLst/>
              <a:cxnLst/>
              <a:rect r="r" b="b" t="t" l="l"/>
              <a:pathLst>
                <a:path h="215645" w="1237413">
                  <a:moveTo>
                    <a:pt x="84038" y="0"/>
                  </a:moveTo>
                  <a:lnTo>
                    <a:pt x="1153375" y="0"/>
                  </a:lnTo>
                  <a:cubicBezTo>
                    <a:pt x="1175663" y="0"/>
                    <a:pt x="1197039" y="8854"/>
                    <a:pt x="1212799" y="24614"/>
                  </a:cubicBezTo>
                  <a:cubicBezTo>
                    <a:pt x="1228559" y="40375"/>
                    <a:pt x="1237413" y="61750"/>
                    <a:pt x="1237413" y="84038"/>
                  </a:cubicBezTo>
                  <a:lnTo>
                    <a:pt x="1237413" y="131607"/>
                  </a:lnTo>
                  <a:cubicBezTo>
                    <a:pt x="1237413" y="153895"/>
                    <a:pt x="1228559" y="175271"/>
                    <a:pt x="1212799" y="191031"/>
                  </a:cubicBezTo>
                  <a:cubicBezTo>
                    <a:pt x="1197039" y="206791"/>
                    <a:pt x="1175663" y="215645"/>
                    <a:pt x="1153375" y="215645"/>
                  </a:cubicBezTo>
                  <a:lnTo>
                    <a:pt x="84038" y="215645"/>
                  </a:lnTo>
                  <a:cubicBezTo>
                    <a:pt x="37625" y="215645"/>
                    <a:pt x="0" y="178020"/>
                    <a:pt x="0" y="131607"/>
                  </a:cubicBezTo>
                  <a:lnTo>
                    <a:pt x="0" y="84038"/>
                  </a:lnTo>
                  <a:cubicBezTo>
                    <a:pt x="0" y="37625"/>
                    <a:pt x="37625" y="0"/>
                    <a:pt x="84038" y="0"/>
                  </a:cubicBezTo>
                  <a:close/>
                </a:path>
              </a:pathLst>
            </a:custGeom>
            <a:solidFill>
              <a:srgbClr val="D86E47"/>
            </a:solidFill>
            <a:ln w="28575" cap="rnd">
              <a:solidFill>
                <a:srgbClr val="734C29"/>
              </a:solidFill>
              <a:prstDash val="solid"/>
              <a:round/>
            </a:ln>
          </p:spPr>
        </p:sp>
        <p:sp>
          <p:nvSpPr>
            <p:cNvPr name="TextBox 10" id="10"/>
            <p:cNvSpPr txBox="true"/>
            <p:nvPr/>
          </p:nvSpPr>
          <p:spPr>
            <a:xfrm>
              <a:off x="0" y="-57150"/>
              <a:ext cx="1237413" cy="272795"/>
            </a:xfrm>
            <a:prstGeom prst="rect">
              <a:avLst/>
            </a:prstGeom>
          </p:spPr>
          <p:txBody>
            <a:bodyPr anchor="ctr" rtlCol="false" tIns="50800" lIns="50800" bIns="50800" rIns="50800"/>
            <a:lstStyle/>
            <a:p>
              <a:pPr algn="ctr">
                <a:lnSpc>
                  <a:spcPts val="3640"/>
                </a:lnSpc>
              </a:pPr>
            </a:p>
          </p:txBody>
        </p:sp>
      </p:grpSp>
      <p:sp>
        <p:nvSpPr>
          <p:cNvPr name="Freeform 11" id="11"/>
          <p:cNvSpPr/>
          <p:nvPr/>
        </p:nvSpPr>
        <p:spPr>
          <a:xfrm flipH="false" flipV="false" rot="0">
            <a:off x="13896475" y="2411228"/>
            <a:ext cx="1882486" cy="1828365"/>
          </a:xfrm>
          <a:custGeom>
            <a:avLst/>
            <a:gdLst/>
            <a:ahLst/>
            <a:cxnLst/>
            <a:rect r="r" b="b" t="t" l="l"/>
            <a:pathLst>
              <a:path h="1828365" w="1882486">
                <a:moveTo>
                  <a:pt x="0" y="0"/>
                </a:moveTo>
                <a:lnTo>
                  <a:pt x="1882486" y="0"/>
                </a:lnTo>
                <a:lnTo>
                  <a:pt x="1882486" y="1828365"/>
                </a:lnTo>
                <a:lnTo>
                  <a:pt x="0" y="1828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952873" y="2154053"/>
            <a:ext cx="4674121" cy="787401"/>
          </a:xfrm>
          <a:prstGeom prst="rect">
            <a:avLst/>
          </a:prstGeom>
        </p:spPr>
        <p:txBody>
          <a:bodyPr anchor="t" rtlCol="false" tIns="0" lIns="0" bIns="0" rIns="0">
            <a:spAutoFit/>
          </a:bodyPr>
          <a:lstStyle/>
          <a:p>
            <a:pPr algn="ctr">
              <a:lnSpc>
                <a:spcPts val="6999"/>
              </a:lnSpc>
            </a:pPr>
            <a:r>
              <a:rPr lang="en-US" b="true" sz="3499">
                <a:solidFill>
                  <a:srgbClr val="FFFFFF"/>
                </a:solidFill>
                <a:latin typeface="Muli Bold"/>
                <a:ea typeface="Muli Bold"/>
                <a:cs typeface="Muli Bold"/>
                <a:sym typeface="Muli Bold"/>
              </a:rPr>
              <a:t>Mục tiêu</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DAGU9nR4oqY</dc:identifier>
  <dcterms:modified xsi:type="dcterms:W3CDTF">2011-08-01T06:04:30Z</dcterms:modified>
  <cp:revision>1</cp:revision>
  <dc:title>Đồ án: MẠNG XÃ HỘI</dc:title>
</cp:coreProperties>
</file>